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30"/>
  </p:notesMasterIdLst>
  <p:handoutMasterIdLst>
    <p:handoutMasterId r:id="rId31"/>
  </p:handoutMasterIdLst>
  <p:sldIdLst>
    <p:sldId id="257" r:id="rId4"/>
    <p:sldId id="258" r:id="rId5"/>
    <p:sldId id="263" r:id="rId6"/>
    <p:sldId id="280" r:id="rId7"/>
    <p:sldId id="318" r:id="rId8"/>
    <p:sldId id="300" r:id="rId9"/>
    <p:sldId id="319" r:id="rId10"/>
    <p:sldId id="282" r:id="rId11"/>
    <p:sldId id="301" r:id="rId12"/>
    <p:sldId id="302" r:id="rId13"/>
    <p:sldId id="307" r:id="rId14"/>
    <p:sldId id="303" r:id="rId15"/>
    <p:sldId id="308" r:id="rId16"/>
    <p:sldId id="305" r:id="rId17"/>
    <p:sldId id="309" r:id="rId18"/>
    <p:sldId id="320" r:id="rId19"/>
    <p:sldId id="310" r:id="rId20"/>
    <p:sldId id="284" r:id="rId21"/>
    <p:sldId id="311" r:id="rId22"/>
    <p:sldId id="312" r:id="rId23"/>
    <p:sldId id="313" r:id="rId24"/>
    <p:sldId id="314" r:id="rId25"/>
    <p:sldId id="315" r:id="rId26"/>
    <p:sldId id="316" r:id="rId27"/>
    <p:sldId id="317" r:id="rId28"/>
    <p:sldId id="279"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47C1C9B-AB08-41D0-902C-B19BCA704AF3}">
          <p14:sldIdLst>
            <p14:sldId id="257"/>
            <p14:sldId id="258"/>
            <p14:sldId id="263"/>
            <p14:sldId id="280"/>
            <p14:sldId id="318"/>
            <p14:sldId id="300"/>
            <p14:sldId id="319"/>
            <p14:sldId id="282"/>
            <p14:sldId id="301"/>
            <p14:sldId id="302"/>
            <p14:sldId id="307"/>
            <p14:sldId id="303"/>
            <p14:sldId id="308"/>
            <p14:sldId id="305"/>
            <p14:sldId id="309"/>
            <p14:sldId id="320"/>
            <p14:sldId id="310"/>
            <p14:sldId id="284"/>
            <p14:sldId id="311"/>
            <p14:sldId id="312"/>
            <p14:sldId id="313"/>
            <p14:sldId id="314"/>
            <p14:sldId id="315"/>
            <p14:sldId id="316"/>
            <p14:sldId id="317"/>
            <p14:sldId id="279"/>
          </p14:sldIdLst>
        </p14:section>
      </p14:sectionLst>
    </p:ext>
    <p:ext uri="{EFAFB233-063F-42B5-8137-9DF3F51BA10A}">
      <p15:sldGuideLst xmlns:p15="http://schemas.microsoft.com/office/powerpoint/2012/main">
        <p15:guide id="1" orient="horz" pos="2126">
          <p15:clr>
            <a:srgbClr val="A4A3A4"/>
          </p15:clr>
        </p15:guide>
        <p15:guide id="2" pos="39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64" d="100"/>
          <a:sy n="64" d="100"/>
        </p:scale>
        <p:origin x="180" y="36"/>
      </p:cViewPr>
      <p:guideLst>
        <p:guide orient="horz" pos="2126"/>
        <p:guide pos="39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panose="02020700000000000000" pitchFamily="18" charset="-122"/>
              <a:ea typeface="思源宋体" panose="02020700000000000000" pitchFamily="18" charset="-122"/>
              <a:cs typeface="思源宋体" panose="02020700000000000000" pitchFamily="18"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宋体" panose="02020700000000000000" pitchFamily="18" charset="-122"/>
              </a:rPr>
              <a:t>2022-03-25</a:t>
            </a:fld>
            <a:endParaRPr lang="zh-CN" altLang="en-US">
              <a:cs typeface="思源宋体" panose="02020700000000000000" pitchFamily="18"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panose="02020700000000000000" pitchFamily="18" charset="-122"/>
              <a:ea typeface="思源宋体" panose="02020700000000000000" pitchFamily="18" charset="-122"/>
              <a:cs typeface="思源宋体" panose="02020700000000000000" pitchFamily="18"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宋体" panose="02020700000000000000" pitchFamily="18" charset="-122"/>
              </a:rPr>
              <a:t>‹#›</a:t>
            </a:fld>
            <a:endParaRPr lang="zh-CN" altLang="en-US">
              <a:cs typeface="思源宋体" panose="02020700000000000000" pitchFamily="18" charset="-122"/>
            </a:endParaRPr>
          </a:p>
        </p:txBody>
      </p:sp>
    </p:spTree>
    <p:extLst>
      <p:ext uri="{BB962C8B-B14F-4D97-AF65-F5344CB8AC3E}">
        <p14:creationId xmlns:p14="http://schemas.microsoft.com/office/powerpoint/2010/main" val="40151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panose="02020700000000000000" pitchFamily="18" charset="-122"/>
                <a:ea typeface="思源宋体" panose="02020700000000000000" pitchFamily="18" charset="-122"/>
                <a:cs typeface="思源宋体" panose="02020700000000000000" pitchFamily="18"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panose="02020700000000000000" pitchFamily="18" charset="-122"/>
                <a:ea typeface="思源宋体" panose="02020700000000000000" pitchFamily="18" charset="-122"/>
                <a:cs typeface="思源宋体" panose="02020700000000000000" pitchFamily="18" charset="-122"/>
              </a:defRPr>
            </a:lvl1pPr>
          </a:lstStyle>
          <a:p>
            <a:fld id="{D2A48B96-639E-45A3-A0BA-2464DFDB1FAA}" type="datetimeFigureOut">
              <a:rPr lang="zh-CN" altLang="en-US" smtClean="0"/>
              <a:t>2022-03-25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panose="02020700000000000000" pitchFamily="18" charset="-122"/>
                <a:ea typeface="思源宋体" panose="02020700000000000000" pitchFamily="18" charset="-122"/>
                <a:cs typeface="思源宋体" panose="02020700000000000000" pitchFamily="18"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panose="02020700000000000000" pitchFamily="18" charset="-122"/>
                <a:ea typeface="思源宋体" panose="02020700000000000000" pitchFamily="18" charset="-122"/>
                <a:cs typeface="思源宋体" panose="02020700000000000000" pitchFamily="18" charset="-122"/>
              </a:defRPr>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593429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1pPr>
    <a:lvl2pPr marL="45720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2pPr>
    <a:lvl3pPr marL="91440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3pPr>
    <a:lvl4pPr marL="137160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4pPr>
    <a:lvl5pPr marL="1828800" algn="l" defTabSz="914400" rtl="0" eaLnBrk="1" latinLnBrk="0" hangingPunct="1">
      <a:defRPr sz="12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pPr/>
              <a:t>2022-03-25</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048797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1"/>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pPr/>
              <a:t>2022-03-25</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8251614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700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1DEDB1-E77C-463E-9E7E-3B4586D47F87}" type="slidenum">
              <a:rPr lang="zh-CN" altLang="en-US" smtClean="0"/>
              <a:t>‹#›</a:t>
            </a:fld>
            <a:endParaRPr lang="zh-CN" altLang="en-US"/>
          </a:p>
        </p:txBody>
      </p:sp>
      <p:sp>
        <p:nvSpPr>
          <p:cNvPr id="11" name="TextBox 10"/>
          <p:cNvSpPr txBox="1"/>
          <p:nvPr userDrawn="1"/>
        </p:nvSpPr>
        <p:spPr>
          <a:xfrm>
            <a:off x="2023818" y="6712767"/>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下载</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http://www.1ppt.com/xiazai/</a:t>
            </a:r>
          </a:p>
        </p:txBody>
      </p:sp>
    </p:spTree>
    <p:extLst>
      <p:ext uri="{BB962C8B-B14F-4D97-AF65-F5344CB8AC3E}">
        <p14:creationId xmlns:p14="http://schemas.microsoft.com/office/powerpoint/2010/main" val="2322837006"/>
      </p:ext>
    </p:extLst>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CE67385-41BA-4D28-857C-9E48547FF120}" type="datetimeFigureOut">
              <a:rPr lang="zh-CN" altLang="en-US" smtClean="0"/>
              <a:t>2022-03-25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1DEDB1-E77C-463E-9E7E-3B4586D47F8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宋体" panose="02020700000000000000" pitchFamily="18" charset="-122"/>
                <a:ea typeface="思源宋体" panose="02020700000000000000" pitchFamily="18" charset="-122"/>
                <a:cs typeface="思源宋体" panose="02020700000000000000" pitchFamily="18" charset="-122"/>
              </a:defRPr>
            </a:lvl1pPr>
          </a:lstStyle>
          <a:p>
            <a:fld id="{2CE67385-41BA-4D28-857C-9E48547FF120}" type="datetimeFigureOut">
              <a:rPr lang="zh-CN" altLang="en-US" smtClean="0"/>
              <a:t>2022-03-25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宋体" panose="02020700000000000000" pitchFamily="18" charset="-122"/>
                <a:ea typeface="思源宋体" panose="02020700000000000000" pitchFamily="18" charset="-122"/>
                <a:cs typeface="思源宋体" panose="02020700000000000000" pitchFamily="18"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宋体" panose="02020700000000000000" pitchFamily="18" charset="-122"/>
                <a:ea typeface="思源宋体" panose="02020700000000000000" pitchFamily="18" charset="-122"/>
                <a:cs typeface="思源宋体" panose="02020700000000000000" pitchFamily="18" charset="-122"/>
              </a:defRPr>
            </a:lvl1pPr>
          </a:lstStyle>
          <a:p>
            <a:fld id="{771DEDB1-E77C-463E-9E7E-3B4586D47F8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72"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宋体" panose="02020700000000000000" pitchFamily="18" charset="-122"/>
                <a:ea typeface="思源宋体" panose="02020700000000000000" pitchFamily="18" charset="-122"/>
                <a:cs typeface="思源宋体" panose="02020700000000000000" pitchFamily="18" charset="-122"/>
              </a:defRPr>
            </a:lvl1pPr>
          </a:lstStyle>
          <a:p>
            <a:fld id="{2CE67385-41BA-4D28-857C-9E48547FF120}" type="datetimeFigureOut">
              <a:rPr lang="zh-CN" altLang="en-US" smtClean="0"/>
              <a:t>2022-03-25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宋体" panose="02020700000000000000" pitchFamily="18" charset="-122"/>
                <a:ea typeface="思源宋体" panose="02020700000000000000" pitchFamily="18" charset="-122"/>
                <a:cs typeface="思源宋体" panose="02020700000000000000" pitchFamily="18"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宋体" panose="02020700000000000000" pitchFamily="18" charset="-122"/>
                <a:ea typeface="思源宋体" panose="02020700000000000000" pitchFamily="18" charset="-122"/>
                <a:cs typeface="思源宋体" panose="02020700000000000000" pitchFamily="18" charset="-122"/>
              </a:defRPr>
            </a:lvl1pPr>
          </a:lstStyle>
          <a:p>
            <a:fld id="{771DEDB1-E77C-463E-9E7E-3B4586D47F8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宋体" panose="02020700000000000000" pitchFamily="18" charset="-122"/>
          <a:ea typeface="思源宋体" panose="02020700000000000000" pitchFamily="18" charset="-122"/>
          <a:cs typeface="思源宋体" panose="02020700000000000000"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60834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tags" Target="../tags/tag6.xml"/><Relationship Id="rId5" Type="http://schemas.openxmlformats.org/officeDocument/2006/relationships/image" Target="../media/image5.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tags" Target="../tags/tag7.xml"/><Relationship Id="rId5" Type="http://schemas.openxmlformats.org/officeDocument/2006/relationships/image" Target="../media/image6.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tags" Target="../tags/tag8.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tags" Target="../tags/tag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tags" Target="../tags/tag10.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3.xml"/><Relationship Id="rId7" Type="http://schemas.openxmlformats.org/officeDocument/2006/relationships/image" Target="../media/image2.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png"/><Relationship Id="rId5" Type="http://schemas.openxmlformats.org/officeDocument/2006/relationships/slideLayout" Target="../slideLayouts/slideLayout13.xml"/><Relationship Id="rId4"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tags" Target="../tags/tag15.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tags" Target="../tags/tag16.xml"/><Relationship Id="rId5" Type="http://schemas.openxmlformats.org/officeDocument/2006/relationships/image" Target="../media/image19.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tags" Target="../tags/tag17.xml"/><Relationship Id="rId5" Type="http://schemas.openxmlformats.org/officeDocument/2006/relationships/image" Target="../media/image20.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tags" Target="../tags/tag18.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tags" Target="../tags/tag19.xml"/><Relationship Id="rId5" Type="http://schemas.openxmlformats.org/officeDocument/2006/relationships/image" Target="../media/image20.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tags" Target="../tags/tag20.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tags" Target="../tags/tag21.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tags" Target="../tags/tag3.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tags" Target="../tags/tag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1"/>
            <a:ext cx="12192000" cy="2316481"/>
          </a:xfrm>
          <a:prstGeom prst="rect">
            <a:avLst/>
          </a:prstGeom>
        </p:spPr>
      </p:pic>
      <p:pic>
        <p:nvPicPr>
          <p:cNvPr id="7" name="图片 6"/>
          <p:cNvPicPr>
            <a:picLocks noChangeAspect="1"/>
          </p:cNvPicPr>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a:off x="0" y="4560771"/>
            <a:ext cx="6493397" cy="2316480"/>
          </a:xfrm>
          <a:prstGeom prst="rect">
            <a:avLst/>
          </a:prstGeom>
        </p:spPr>
      </p:pic>
      <p:pic>
        <p:nvPicPr>
          <p:cNvPr id="8" name="图片 7"/>
          <p:cNvPicPr>
            <a:picLocks noChangeAspect="1"/>
          </p:cNvPicPr>
          <p:nvPr/>
        </p:nvPicPr>
        <p:blipFill rotWithShape="1">
          <a:blip r:embed="rId3">
            <a:grayscl/>
            <a:extLst>
              <a:ext uri="{28A0092B-C50C-407E-A947-70E740481C1C}">
                <a14:useLocalDpi xmlns:a14="http://schemas.microsoft.com/office/drawing/2010/main" val="0"/>
              </a:ext>
            </a:extLst>
          </a:blip>
          <a:srcRect l="59125" b="3346"/>
          <a:stretch>
            <a:fillRect/>
          </a:stretch>
        </p:blipFill>
        <p:spPr>
          <a:xfrm>
            <a:off x="8538110" y="3200400"/>
            <a:ext cx="3653889" cy="3657599"/>
          </a:xfrm>
          <a:prstGeom prst="rect">
            <a:avLst/>
          </a:prstGeom>
        </p:spPr>
      </p:pic>
      <p:sp>
        <p:nvSpPr>
          <p:cNvPr id="2" name="11"/>
          <p:cNvSpPr/>
          <p:nvPr userDrawn="1"/>
        </p:nvSpPr>
        <p:spPr>
          <a:xfrm rot="5400000">
            <a:off x="4117340" y="1579880"/>
            <a:ext cx="3802380" cy="3697605"/>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57" name="文本框 13"/>
          <p:cNvSpPr txBox="1"/>
          <p:nvPr userDrawn="1"/>
        </p:nvSpPr>
        <p:spPr>
          <a:xfrm>
            <a:off x="2042160" y="2768600"/>
            <a:ext cx="8107045" cy="1323439"/>
          </a:xfrm>
          <a:prstGeom prst="rect">
            <a:avLst/>
          </a:prstGeom>
          <a:noFill/>
          <a:ln w="9525">
            <a:noFill/>
          </a:ln>
        </p:spPr>
        <p:txBody>
          <a:bodyPr wrap="square" anchor="t">
            <a:spAutoFit/>
          </a:bodyPr>
          <a:lstStyle/>
          <a:p>
            <a:pPr algn="ctr"/>
            <a:r>
              <a:rPr lang="zh-CN" altLang="zh-CN" sz="4000" dirty="0">
                <a:latin typeface="黑体" panose="02010609060101010101" pitchFamily="49" charset="-122"/>
                <a:ea typeface="黑体" panose="02010609060101010101" pitchFamily="49" charset="-122"/>
              </a:rPr>
              <a:t>一种识别折叠成已知三维结构的蛋</a:t>
            </a:r>
            <a:r>
              <a:rPr lang="en-US" altLang="zh-CN" sz="4000" dirty="0">
                <a:latin typeface="黑体" panose="02010609060101010101" pitchFamily="49" charset="-122"/>
                <a:ea typeface="黑体" panose="02010609060101010101" pitchFamily="49" charset="-122"/>
              </a:rPr>
              <a:t>    </a:t>
            </a:r>
            <a:r>
              <a:rPr lang="zh-CN" altLang="zh-CN" sz="4000" dirty="0">
                <a:latin typeface="黑体" panose="02010609060101010101" pitchFamily="49" charset="-122"/>
                <a:ea typeface="黑体" panose="02010609060101010101" pitchFamily="49" charset="-122"/>
              </a:rPr>
              <a:t>白质的序列的方法</a:t>
            </a:r>
          </a:p>
        </p:txBody>
      </p:sp>
      <p:cxnSp>
        <p:nvCxnSpPr>
          <p:cNvPr id="3" name="直接连接符 2"/>
          <p:cNvCxnSpPr/>
          <p:nvPr userDrawn="1"/>
        </p:nvCxnSpPr>
        <p:spPr>
          <a:xfrm>
            <a:off x="5418455" y="4264660"/>
            <a:ext cx="1123950" cy="6350"/>
          </a:xfrm>
          <a:prstGeom prst="line">
            <a:avLst/>
          </a:prstGeom>
          <a:ln w="28575" cmpd="sng">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文本框 18"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userDrawn="1"/>
        </p:nvSpPr>
        <p:spPr>
          <a:xfrm>
            <a:off x="2207895" y="4264660"/>
            <a:ext cx="7545705" cy="525657"/>
          </a:xfrm>
          <a:prstGeom prst="rect">
            <a:avLst/>
          </a:prstGeom>
          <a:noFill/>
          <a:ln w="9525">
            <a:noFill/>
          </a:ln>
        </p:spPr>
        <p:txBody>
          <a:bodyPr wrap="square" anchor="t">
            <a:spAutoFit/>
          </a:bodyPr>
          <a:lstStyle/>
          <a:p>
            <a:pPr algn="ctr">
              <a:lnSpc>
                <a:spcPct val="130000"/>
              </a:lnSpc>
            </a:pPr>
            <a:r>
              <a:rPr lang="zh-CN" altLang="en-US" sz="2400" dirty="0">
                <a:solidFill>
                  <a:schemeClr val="tx1">
                    <a:lumMod val="75000"/>
                    <a:lumOff val="25000"/>
                  </a:schemeClr>
                </a:solidFill>
                <a:cs typeface="+mn-ea"/>
                <a:sym typeface="+mn-lt"/>
              </a:rPr>
              <a:t>王羽晗 杜梦娟</a:t>
            </a:r>
            <a:endParaRPr lang="zh-CN" sz="2400" dirty="0">
              <a:solidFill>
                <a:schemeClr val="tx1">
                  <a:lumMod val="75000"/>
                  <a:lumOff val="25000"/>
                </a:schemeClr>
              </a:solidFill>
              <a:cs typeface="+mn-ea"/>
              <a:sym typeface="+mn-lt"/>
            </a:endParaRPr>
          </a:p>
        </p:txBody>
      </p:sp>
      <p:sp>
        <p:nvSpPr>
          <p:cNvPr id="20" name="mortarboard_182327"/>
          <p:cNvSpPr>
            <a:spLocks noChangeAspect="1"/>
          </p:cNvSpPr>
          <p:nvPr/>
        </p:nvSpPr>
        <p:spPr bwMode="auto">
          <a:xfrm>
            <a:off x="5617581" y="1777256"/>
            <a:ext cx="956840" cy="891670"/>
          </a:xfrm>
          <a:custGeom>
            <a:avLst/>
            <a:gdLst>
              <a:gd name="connsiteX0" fmla="*/ 455711 w 607639"/>
              <a:gd name="connsiteY0" fmla="*/ 515659 h 566254"/>
              <a:gd name="connsiteX1" fmla="*/ 465873 w 607639"/>
              <a:gd name="connsiteY1" fmla="*/ 525796 h 566254"/>
              <a:gd name="connsiteX2" fmla="*/ 465873 w 607639"/>
              <a:gd name="connsiteY2" fmla="*/ 556117 h 566254"/>
              <a:gd name="connsiteX3" fmla="*/ 455711 w 607639"/>
              <a:gd name="connsiteY3" fmla="*/ 566254 h 566254"/>
              <a:gd name="connsiteX4" fmla="*/ 445550 w 607639"/>
              <a:gd name="connsiteY4" fmla="*/ 556117 h 566254"/>
              <a:gd name="connsiteX5" fmla="*/ 445550 w 607639"/>
              <a:gd name="connsiteY5" fmla="*/ 525796 h 566254"/>
              <a:gd name="connsiteX6" fmla="*/ 455711 w 607639"/>
              <a:gd name="connsiteY6" fmla="*/ 515659 h 566254"/>
              <a:gd name="connsiteX7" fmla="*/ 483639 w 607639"/>
              <a:gd name="connsiteY7" fmla="*/ 505931 h 566254"/>
              <a:gd name="connsiteX8" fmla="*/ 495939 w 607639"/>
              <a:gd name="connsiteY8" fmla="*/ 513305 h 566254"/>
              <a:gd name="connsiteX9" fmla="*/ 506010 w 607639"/>
              <a:gd name="connsiteY9" fmla="*/ 553728 h 566254"/>
              <a:gd name="connsiteX10" fmla="*/ 498702 w 607639"/>
              <a:gd name="connsiteY10" fmla="*/ 565988 h 566254"/>
              <a:gd name="connsiteX11" fmla="*/ 496206 w 607639"/>
              <a:gd name="connsiteY11" fmla="*/ 566254 h 566254"/>
              <a:gd name="connsiteX12" fmla="*/ 486402 w 607639"/>
              <a:gd name="connsiteY12" fmla="*/ 558614 h 566254"/>
              <a:gd name="connsiteX13" fmla="*/ 476242 w 607639"/>
              <a:gd name="connsiteY13" fmla="*/ 518191 h 566254"/>
              <a:gd name="connsiteX14" fmla="*/ 483639 w 607639"/>
              <a:gd name="connsiteY14" fmla="*/ 505931 h 566254"/>
              <a:gd name="connsiteX15" fmla="*/ 427732 w 607639"/>
              <a:gd name="connsiteY15" fmla="*/ 505931 h 566254"/>
              <a:gd name="connsiteX16" fmla="*/ 435113 w 607639"/>
              <a:gd name="connsiteY16" fmla="*/ 518191 h 566254"/>
              <a:gd name="connsiteX17" fmla="*/ 424975 w 607639"/>
              <a:gd name="connsiteY17" fmla="*/ 558614 h 566254"/>
              <a:gd name="connsiteX18" fmla="*/ 415192 w 607639"/>
              <a:gd name="connsiteY18" fmla="*/ 566254 h 566254"/>
              <a:gd name="connsiteX19" fmla="*/ 412702 w 607639"/>
              <a:gd name="connsiteY19" fmla="*/ 565988 h 566254"/>
              <a:gd name="connsiteX20" fmla="*/ 405410 w 607639"/>
              <a:gd name="connsiteY20" fmla="*/ 553728 h 566254"/>
              <a:gd name="connsiteX21" fmla="*/ 415459 w 607639"/>
              <a:gd name="connsiteY21" fmla="*/ 513305 h 566254"/>
              <a:gd name="connsiteX22" fmla="*/ 427732 w 607639"/>
              <a:gd name="connsiteY22" fmla="*/ 505931 h 566254"/>
              <a:gd name="connsiteX23" fmla="*/ 455707 w 607639"/>
              <a:gd name="connsiteY23" fmla="*/ 465128 h 566254"/>
              <a:gd name="connsiteX24" fmla="*/ 445560 w 607639"/>
              <a:gd name="connsiteY24" fmla="*/ 475260 h 566254"/>
              <a:gd name="connsiteX25" fmla="*/ 455707 w 607639"/>
              <a:gd name="connsiteY25" fmla="*/ 485392 h 566254"/>
              <a:gd name="connsiteX26" fmla="*/ 465853 w 607639"/>
              <a:gd name="connsiteY26" fmla="*/ 475260 h 566254"/>
              <a:gd name="connsiteX27" fmla="*/ 455707 w 607639"/>
              <a:gd name="connsiteY27" fmla="*/ 465128 h 566254"/>
              <a:gd name="connsiteX28" fmla="*/ 111408 w 607639"/>
              <a:gd name="connsiteY28" fmla="*/ 252803 h 566254"/>
              <a:gd name="connsiteX29" fmla="*/ 121467 w 607639"/>
              <a:gd name="connsiteY29" fmla="*/ 262935 h 566254"/>
              <a:gd name="connsiteX30" fmla="*/ 121467 w 607639"/>
              <a:gd name="connsiteY30" fmla="*/ 331636 h 566254"/>
              <a:gd name="connsiteX31" fmla="*/ 293705 w 607639"/>
              <a:gd name="connsiteY31" fmla="*/ 424334 h 566254"/>
              <a:gd name="connsiteX32" fmla="*/ 293705 w 607639"/>
              <a:gd name="connsiteY32" fmla="*/ 333680 h 566254"/>
              <a:gd name="connsiteX33" fmla="*/ 303764 w 607639"/>
              <a:gd name="connsiteY33" fmla="*/ 323548 h 566254"/>
              <a:gd name="connsiteX34" fmla="*/ 313911 w 607639"/>
              <a:gd name="connsiteY34" fmla="*/ 333680 h 566254"/>
              <a:gd name="connsiteX35" fmla="*/ 313911 w 607639"/>
              <a:gd name="connsiteY35" fmla="*/ 424422 h 566254"/>
              <a:gd name="connsiteX36" fmla="*/ 410668 w 607639"/>
              <a:gd name="connsiteY36" fmla="*/ 402381 h 566254"/>
              <a:gd name="connsiteX37" fmla="*/ 424287 w 607639"/>
              <a:gd name="connsiteY37" fmla="*/ 407003 h 566254"/>
              <a:gd name="connsiteX38" fmla="*/ 419658 w 607639"/>
              <a:gd name="connsiteY38" fmla="*/ 420512 h 566254"/>
              <a:gd name="connsiteX39" fmla="*/ 303764 w 607639"/>
              <a:gd name="connsiteY39" fmla="*/ 444953 h 566254"/>
              <a:gd name="connsiteX40" fmla="*/ 101973 w 607639"/>
              <a:gd name="connsiteY40" fmla="*/ 337502 h 566254"/>
              <a:gd name="connsiteX41" fmla="*/ 101261 w 607639"/>
              <a:gd name="connsiteY41" fmla="*/ 333680 h 566254"/>
              <a:gd name="connsiteX42" fmla="*/ 101261 w 607639"/>
              <a:gd name="connsiteY42" fmla="*/ 262935 h 566254"/>
              <a:gd name="connsiteX43" fmla="*/ 111408 w 607639"/>
              <a:gd name="connsiteY43" fmla="*/ 252803 h 566254"/>
              <a:gd name="connsiteX44" fmla="*/ 10147 w 607639"/>
              <a:gd name="connsiteY44" fmla="*/ 151682 h 566254"/>
              <a:gd name="connsiteX45" fmla="*/ 20294 w 607639"/>
              <a:gd name="connsiteY45" fmla="*/ 161814 h 566254"/>
              <a:gd name="connsiteX46" fmla="*/ 20294 w 607639"/>
              <a:gd name="connsiteY46" fmla="*/ 165191 h 566254"/>
              <a:gd name="connsiteX47" fmla="*/ 303787 w 607639"/>
              <a:gd name="connsiteY47" fmla="*/ 282333 h 566254"/>
              <a:gd name="connsiteX48" fmla="*/ 411310 w 607639"/>
              <a:gd name="connsiteY48" fmla="*/ 237894 h 566254"/>
              <a:gd name="connsiteX49" fmla="*/ 424573 w 607639"/>
              <a:gd name="connsiteY49" fmla="*/ 243405 h 566254"/>
              <a:gd name="connsiteX50" fmla="*/ 419054 w 607639"/>
              <a:gd name="connsiteY50" fmla="*/ 256559 h 566254"/>
              <a:gd name="connsiteX51" fmla="*/ 307704 w 607639"/>
              <a:gd name="connsiteY51" fmla="*/ 302598 h 566254"/>
              <a:gd name="connsiteX52" fmla="*/ 303787 w 607639"/>
              <a:gd name="connsiteY52" fmla="*/ 303398 h 566254"/>
              <a:gd name="connsiteX53" fmla="*/ 299960 w 607639"/>
              <a:gd name="connsiteY53" fmla="*/ 302598 h 566254"/>
              <a:gd name="connsiteX54" fmla="*/ 6231 w 607639"/>
              <a:gd name="connsiteY54" fmla="*/ 181278 h 566254"/>
              <a:gd name="connsiteX55" fmla="*/ 0 w 607639"/>
              <a:gd name="connsiteY55" fmla="*/ 171946 h 566254"/>
              <a:gd name="connsiteX56" fmla="*/ 0 w 607639"/>
              <a:gd name="connsiteY56" fmla="*/ 161814 h 566254"/>
              <a:gd name="connsiteX57" fmla="*/ 10147 w 607639"/>
              <a:gd name="connsiteY57" fmla="*/ 151682 h 566254"/>
              <a:gd name="connsiteX58" fmla="*/ 303775 w 607639"/>
              <a:gd name="connsiteY58" fmla="*/ 121342 h 566254"/>
              <a:gd name="connsiteX59" fmla="*/ 283571 w 607639"/>
              <a:gd name="connsiteY59" fmla="*/ 131474 h 566254"/>
              <a:gd name="connsiteX60" fmla="*/ 303775 w 607639"/>
              <a:gd name="connsiteY60" fmla="*/ 141517 h 566254"/>
              <a:gd name="connsiteX61" fmla="*/ 324068 w 607639"/>
              <a:gd name="connsiteY61" fmla="*/ 131474 h 566254"/>
              <a:gd name="connsiteX62" fmla="*/ 303775 w 607639"/>
              <a:gd name="connsiteY62" fmla="*/ 121342 h 566254"/>
              <a:gd name="connsiteX63" fmla="*/ 299948 w 607639"/>
              <a:gd name="connsiteY63" fmla="*/ 732 h 566254"/>
              <a:gd name="connsiteX64" fmla="*/ 307691 w 607639"/>
              <a:gd name="connsiteY64" fmla="*/ 732 h 566254"/>
              <a:gd name="connsiteX65" fmla="*/ 601320 w 607639"/>
              <a:gd name="connsiteY65" fmla="*/ 122142 h 566254"/>
              <a:gd name="connsiteX66" fmla="*/ 607639 w 607639"/>
              <a:gd name="connsiteY66" fmla="*/ 131474 h 566254"/>
              <a:gd name="connsiteX67" fmla="*/ 601320 w 607639"/>
              <a:gd name="connsiteY67" fmla="*/ 140806 h 566254"/>
              <a:gd name="connsiteX68" fmla="*/ 465853 w 607639"/>
              <a:gd name="connsiteY68" fmla="*/ 196801 h 566254"/>
              <a:gd name="connsiteX69" fmla="*/ 465853 w 607639"/>
              <a:gd name="connsiteY69" fmla="*/ 215021 h 566254"/>
              <a:gd name="connsiteX70" fmla="*/ 587346 w 607639"/>
              <a:gd name="connsiteY70" fmla="*/ 165159 h 566254"/>
              <a:gd name="connsiteX71" fmla="*/ 587346 w 607639"/>
              <a:gd name="connsiteY71" fmla="*/ 161782 h 566254"/>
              <a:gd name="connsiteX72" fmla="*/ 597493 w 607639"/>
              <a:gd name="connsiteY72" fmla="*/ 151650 h 566254"/>
              <a:gd name="connsiteX73" fmla="*/ 607639 w 607639"/>
              <a:gd name="connsiteY73" fmla="*/ 161782 h 566254"/>
              <a:gd name="connsiteX74" fmla="*/ 607639 w 607639"/>
              <a:gd name="connsiteY74" fmla="*/ 171914 h 566254"/>
              <a:gd name="connsiteX75" fmla="*/ 601320 w 607639"/>
              <a:gd name="connsiteY75" fmla="*/ 181247 h 566254"/>
              <a:gd name="connsiteX76" fmla="*/ 465853 w 607639"/>
              <a:gd name="connsiteY76" fmla="*/ 236974 h 566254"/>
              <a:gd name="connsiteX77" fmla="*/ 465853 w 607639"/>
              <a:gd name="connsiteY77" fmla="*/ 362383 h 566254"/>
              <a:gd name="connsiteX78" fmla="*/ 486058 w 607639"/>
              <a:gd name="connsiteY78" fmla="*/ 331808 h 566254"/>
              <a:gd name="connsiteX79" fmla="*/ 486058 w 607639"/>
              <a:gd name="connsiteY79" fmla="*/ 262927 h 566254"/>
              <a:gd name="connsiteX80" fmla="*/ 496205 w 607639"/>
              <a:gd name="connsiteY80" fmla="*/ 252795 h 566254"/>
              <a:gd name="connsiteX81" fmla="*/ 506351 w 607639"/>
              <a:gd name="connsiteY81" fmla="*/ 262927 h 566254"/>
              <a:gd name="connsiteX82" fmla="*/ 506351 w 607639"/>
              <a:gd name="connsiteY82" fmla="*/ 333675 h 566254"/>
              <a:gd name="connsiteX83" fmla="*/ 505817 w 607639"/>
              <a:gd name="connsiteY83" fmla="*/ 336963 h 566254"/>
              <a:gd name="connsiteX84" fmla="*/ 465853 w 607639"/>
              <a:gd name="connsiteY84" fmla="*/ 389402 h 566254"/>
              <a:gd name="connsiteX85" fmla="*/ 465853 w 607639"/>
              <a:gd name="connsiteY85" fmla="*/ 446818 h 566254"/>
              <a:gd name="connsiteX86" fmla="*/ 486058 w 607639"/>
              <a:gd name="connsiteY86" fmla="*/ 475260 h 566254"/>
              <a:gd name="connsiteX87" fmla="*/ 455707 w 607639"/>
              <a:gd name="connsiteY87" fmla="*/ 505568 h 566254"/>
              <a:gd name="connsiteX88" fmla="*/ 425356 w 607639"/>
              <a:gd name="connsiteY88" fmla="*/ 475260 h 566254"/>
              <a:gd name="connsiteX89" fmla="*/ 445560 w 607639"/>
              <a:gd name="connsiteY89" fmla="*/ 446818 h 566254"/>
              <a:gd name="connsiteX90" fmla="*/ 445560 w 607639"/>
              <a:gd name="connsiteY90" fmla="*/ 230041 h 566254"/>
              <a:gd name="connsiteX91" fmla="*/ 445560 w 607639"/>
              <a:gd name="connsiteY91" fmla="*/ 197689 h 566254"/>
              <a:gd name="connsiteX92" fmla="*/ 330031 w 607639"/>
              <a:gd name="connsiteY92" fmla="*/ 154583 h 566254"/>
              <a:gd name="connsiteX93" fmla="*/ 303775 w 607639"/>
              <a:gd name="connsiteY93" fmla="*/ 161782 h 566254"/>
              <a:gd name="connsiteX94" fmla="*/ 263277 w 607639"/>
              <a:gd name="connsiteY94" fmla="*/ 131474 h 566254"/>
              <a:gd name="connsiteX95" fmla="*/ 303775 w 607639"/>
              <a:gd name="connsiteY95" fmla="*/ 101077 h 566254"/>
              <a:gd name="connsiteX96" fmla="*/ 344272 w 607639"/>
              <a:gd name="connsiteY96" fmla="*/ 131474 h 566254"/>
              <a:gd name="connsiteX97" fmla="*/ 343382 w 607639"/>
              <a:gd name="connsiteY97" fmla="*/ 137962 h 566254"/>
              <a:gd name="connsiteX98" fmla="*/ 454728 w 607639"/>
              <a:gd name="connsiteY98" fmla="*/ 179469 h 566254"/>
              <a:gd name="connsiteX99" fmla="*/ 570969 w 607639"/>
              <a:gd name="connsiteY99" fmla="*/ 131474 h 566254"/>
              <a:gd name="connsiteX100" fmla="*/ 303775 w 607639"/>
              <a:gd name="connsiteY100" fmla="*/ 20997 h 566254"/>
              <a:gd name="connsiteX101" fmla="*/ 36581 w 607639"/>
              <a:gd name="connsiteY101" fmla="*/ 131474 h 566254"/>
              <a:gd name="connsiteX102" fmla="*/ 303775 w 607639"/>
              <a:gd name="connsiteY102" fmla="*/ 241862 h 566254"/>
              <a:gd name="connsiteX103" fmla="*/ 406131 w 607639"/>
              <a:gd name="connsiteY103" fmla="*/ 199556 h 566254"/>
              <a:gd name="connsiteX104" fmla="*/ 419393 w 607639"/>
              <a:gd name="connsiteY104" fmla="*/ 205066 h 566254"/>
              <a:gd name="connsiteX105" fmla="*/ 413874 w 607639"/>
              <a:gd name="connsiteY105" fmla="*/ 218220 h 566254"/>
              <a:gd name="connsiteX106" fmla="*/ 307691 w 607639"/>
              <a:gd name="connsiteY106" fmla="*/ 262127 h 566254"/>
              <a:gd name="connsiteX107" fmla="*/ 303775 w 607639"/>
              <a:gd name="connsiteY107" fmla="*/ 262927 h 566254"/>
              <a:gd name="connsiteX108" fmla="*/ 299948 w 607639"/>
              <a:gd name="connsiteY108" fmla="*/ 262127 h 566254"/>
              <a:gd name="connsiteX109" fmla="*/ 6230 w 607639"/>
              <a:gd name="connsiteY109" fmla="*/ 140806 h 566254"/>
              <a:gd name="connsiteX110" fmla="*/ 0 w 607639"/>
              <a:gd name="connsiteY110" fmla="*/ 131474 h 566254"/>
              <a:gd name="connsiteX111" fmla="*/ 6230 w 607639"/>
              <a:gd name="connsiteY111" fmla="*/ 122142 h 56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07639" h="566254">
                <a:moveTo>
                  <a:pt x="455711" y="515659"/>
                </a:moveTo>
                <a:cubicBezTo>
                  <a:pt x="461327" y="515659"/>
                  <a:pt x="465873" y="520194"/>
                  <a:pt x="465873" y="525796"/>
                </a:cubicBezTo>
                <a:lnTo>
                  <a:pt x="465873" y="556117"/>
                </a:lnTo>
                <a:cubicBezTo>
                  <a:pt x="465873" y="561719"/>
                  <a:pt x="461327" y="566254"/>
                  <a:pt x="455711" y="566254"/>
                </a:cubicBezTo>
                <a:cubicBezTo>
                  <a:pt x="450096" y="566254"/>
                  <a:pt x="445550" y="561719"/>
                  <a:pt x="445550" y="556117"/>
                </a:cubicBezTo>
                <a:lnTo>
                  <a:pt x="445550" y="525796"/>
                </a:lnTo>
                <a:cubicBezTo>
                  <a:pt x="445550" y="520194"/>
                  <a:pt x="450096" y="515659"/>
                  <a:pt x="455711" y="515659"/>
                </a:cubicBezTo>
                <a:close/>
                <a:moveTo>
                  <a:pt x="483639" y="505931"/>
                </a:moveTo>
                <a:cubicBezTo>
                  <a:pt x="489076" y="504509"/>
                  <a:pt x="494513" y="507885"/>
                  <a:pt x="495939" y="513305"/>
                </a:cubicBezTo>
                <a:lnTo>
                  <a:pt x="506010" y="553728"/>
                </a:lnTo>
                <a:cubicBezTo>
                  <a:pt x="507436" y="559147"/>
                  <a:pt x="504138" y="564566"/>
                  <a:pt x="498702" y="565988"/>
                </a:cubicBezTo>
                <a:cubicBezTo>
                  <a:pt x="497811" y="566165"/>
                  <a:pt x="497008" y="566254"/>
                  <a:pt x="496206" y="566254"/>
                </a:cubicBezTo>
                <a:cubicBezTo>
                  <a:pt x="491661" y="566254"/>
                  <a:pt x="487561" y="563234"/>
                  <a:pt x="486402" y="558614"/>
                </a:cubicBezTo>
                <a:lnTo>
                  <a:pt x="476242" y="518191"/>
                </a:lnTo>
                <a:cubicBezTo>
                  <a:pt x="474905" y="512772"/>
                  <a:pt x="478203" y="507263"/>
                  <a:pt x="483639" y="505931"/>
                </a:cubicBezTo>
                <a:close/>
                <a:moveTo>
                  <a:pt x="427732" y="505931"/>
                </a:moveTo>
                <a:cubicBezTo>
                  <a:pt x="433156" y="507263"/>
                  <a:pt x="436447" y="512772"/>
                  <a:pt x="435113" y="518191"/>
                </a:cubicBezTo>
                <a:lnTo>
                  <a:pt x="424975" y="558614"/>
                </a:lnTo>
                <a:cubicBezTo>
                  <a:pt x="423819" y="563234"/>
                  <a:pt x="419728" y="566254"/>
                  <a:pt x="415192" y="566254"/>
                </a:cubicBezTo>
                <a:cubicBezTo>
                  <a:pt x="414392" y="566254"/>
                  <a:pt x="413591" y="566165"/>
                  <a:pt x="412702" y="565988"/>
                </a:cubicBezTo>
                <a:cubicBezTo>
                  <a:pt x="407277" y="564566"/>
                  <a:pt x="403987" y="559147"/>
                  <a:pt x="405410" y="553728"/>
                </a:cubicBezTo>
                <a:lnTo>
                  <a:pt x="415459" y="513305"/>
                </a:lnTo>
                <a:cubicBezTo>
                  <a:pt x="416793" y="507885"/>
                  <a:pt x="422307" y="504509"/>
                  <a:pt x="427732" y="505931"/>
                </a:cubicBezTo>
                <a:close/>
                <a:moveTo>
                  <a:pt x="455707" y="465128"/>
                </a:moveTo>
                <a:cubicBezTo>
                  <a:pt x="450100" y="465128"/>
                  <a:pt x="445560" y="469660"/>
                  <a:pt x="445560" y="475260"/>
                </a:cubicBezTo>
                <a:cubicBezTo>
                  <a:pt x="445560" y="480859"/>
                  <a:pt x="450100" y="485392"/>
                  <a:pt x="455707" y="485392"/>
                </a:cubicBezTo>
                <a:cubicBezTo>
                  <a:pt x="461314" y="485392"/>
                  <a:pt x="465853" y="480859"/>
                  <a:pt x="465853" y="475260"/>
                </a:cubicBezTo>
                <a:cubicBezTo>
                  <a:pt x="465853" y="469660"/>
                  <a:pt x="461314" y="465128"/>
                  <a:pt x="455707" y="465128"/>
                </a:cubicBezTo>
                <a:close/>
                <a:moveTo>
                  <a:pt x="111408" y="252803"/>
                </a:moveTo>
                <a:cubicBezTo>
                  <a:pt x="116927" y="252803"/>
                  <a:pt x="121467" y="257335"/>
                  <a:pt x="121467" y="262935"/>
                </a:cubicBezTo>
                <a:lnTo>
                  <a:pt x="121467" y="331636"/>
                </a:lnTo>
                <a:cubicBezTo>
                  <a:pt x="127341" y="344256"/>
                  <a:pt x="167931" y="420334"/>
                  <a:pt x="293705" y="424334"/>
                </a:cubicBezTo>
                <a:lnTo>
                  <a:pt x="293705" y="333680"/>
                </a:lnTo>
                <a:cubicBezTo>
                  <a:pt x="293705" y="328081"/>
                  <a:pt x="298245" y="323548"/>
                  <a:pt x="303764" y="323548"/>
                </a:cubicBezTo>
                <a:cubicBezTo>
                  <a:pt x="309372" y="323548"/>
                  <a:pt x="313911" y="328081"/>
                  <a:pt x="313911" y="333680"/>
                </a:cubicBezTo>
                <a:lnTo>
                  <a:pt x="313911" y="424422"/>
                </a:lnTo>
                <a:cubicBezTo>
                  <a:pt x="359397" y="422911"/>
                  <a:pt x="391441" y="411891"/>
                  <a:pt x="410668" y="402381"/>
                </a:cubicBezTo>
                <a:cubicBezTo>
                  <a:pt x="415741" y="399893"/>
                  <a:pt x="421794" y="401937"/>
                  <a:pt x="424287" y="407003"/>
                </a:cubicBezTo>
                <a:cubicBezTo>
                  <a:pt x="426779" y="411980"/>
                  <a:pt x="424732" y="418023"/>
                  <a:pt x="419658" y="420512"/>
                </a:cubicBezTo>
                <a:cubicBezTo>
                  <a:pt x="397138" y="431621"/>
                  <a:pt x="358684" y="444953"/>
                  <a:pt x="303764" y="444953"/>
                </a:cubicBezTo>
                <a:cubicBezTo>
                  <a:pt x="146835" y="444953"/>
                  <a:pt x="103753" y="341857"/>
                  <a:pt x="101973" y="337502"/>
                </a:cubicBezTo>
                <a:cubicBezTo>
                  <a:pt x="101528" y="336257"/>
                  <a:pt x="101261" y="335013"/>
                  <a:pt x="101261" y="333680"/>
                </a:cubicBezTo>
                <a:lnTo>
                  <a:pt x="101261" y="262935"/>
                </a:lnTo>
                <a:cubicBezTo>
                  <a:pt x="101261" y="257335"/>
                  <a:pt x="105801" y="252803"/>
                  <a:pt x="111408" y="252803"/>
                </a:cubicBezTo>
                <a:close/>
                <a:moveTo>
                  <a:pt x="10147" y="151682"/>
                </a:moveTo>
                <a:cubicBezTo>
                  <a:pt x="15754" y="151682"/>
                  <a:pt x="20294" y="156215"/>
                  <a:pt x="20294" y="161814"/>
                </a:cubicBezTo>
                <a:lnTo>
                  <a:pt x="20294" y="165191"/>
                </a:lnTo>
                <a:lnTo>
                  <a:pt x="303787" y="282333"/>
                </a:lnTo>
                <a:lnTo>
                  <a:pt x="411310" y="237894"/>
                </a:lnTo>
                <a:cubicBezTo>
                  <a:pt x="416473" y="235761"/>
                  <a:pt x="422436" y="238250"/>
                  <a:pt x="424573" y="243405"/>
                </a:cubicBezTo>
                <a:cubicBezTo>
                  <a:pt x="426709" y="248560"/>
                  <a:pt x="424217" y="254426"/>
                  <a:pt x="419054" y="256559"/>
                </a:cubicBezTo>
                <a:lnTo>
                  <a:pt x="307704" y="302598"/>
                </a:lnTo>
                <a:cubicBezTo>
                  <a:pt x="306458" y="303131"/>
                  <a:pt x="305123" y="303398"/>
                  <a:pt x="303787" y="303398"/>
                </a:cubicBezTo>
                <a:cubicBezTo>
                  <a:pt x="302541" y="303398"/>
                  <a:pt x="301206" y="303131"/>
                  <a:pt x="299960" y="302598"/>
                </a:cubicBezTo>
                <a:lnTo>
                  <a:pt x="6231" y="181278"/>
                </a:lnTo>
                <a:cubicBezTo>
                  <a:pt x="2492" y="179679"/>
                  <a:pt x="0" y="176035"/>
                  <a:pt x="0" y="171946"/>
                </a:cubicBezTo>
                <a:lnTo>
                  <a:pt x="0" y="161814"/>
                </a:lnTo>
                <a:cubicBezTo>
                  <a:pt x="0" y="156215"/>
                  <a:pt x="4539" y="151682"/>
                  <a:pt x="10147" y="151682"/>
                </a:cubicBezTo>
                <a:close/>
                <a:moveTo>
                  <a:pt x="303775" y="121342"/>
                </a:moveTo>
                <a:cubicBezTo>
                  <a:pt x="291403" y="121342"/>
                  <a:pt x="283571" y="127297"/>
                  <a:pt x="283571" y="131474"/>
                </a:cubicBezTo>
                <a:cubicBezTo>
                  <a:pt x="283571" y="135563"/>
                  <a:pt x="291403" y="141517"/>
                  <a:pt x="303775" y="141517"/>
                </a:cubicBezTo>
                <a:cubicBezTo>
                  <a:pt x="316147" y="141517"/>
                  <a:pt x="324068" y="135563"/>
                  <a:pt x="324068" y="131474"/>
                </a:cubicBezTo>
                <a:cubicBezTo>
                  <a:pt x="324068" y="127297"/>
                  <a:pt x="316147" y="121342"/>
                  <a:pt x="303775" y="121342"/>
                </a:cubicBezTo>
                <a:close/>
                <a:moveTo>
                  <a:pt x="299948" y="732"/>
                </a:moveTo>
                <a:cubicBezTo>
                  <a:pt x="302440" y="-245"/>
                  <a:pt x="305199" y="-245"/>
                  <a:pt x="307691" y="732"/>
                </a:cubicBezTo>
                <a:lnTo>
                  <a:pt x="601320" y="122142"/>
                </a:lnTo>
                <a:cubicBezTo>
                  <a:pt x="605147" y="123653"/>
                  <a:pt x="607639" y="127386"/>
                  <a:pt x="607639" y="131474"/>
                </a:cubicBezTo>
                <a:cubicBezTo>
                  <a:pt x="607639" y="135563"/>
                  <a:pt x="605147" y="139207"/>
                  <a:pt x="601320" y="140806"/>
                </a:cubicBezTo>
                <a:lnTo>
                  <a:pt x="465853" y="196801"/>
                </a:lnTo>
                <a:lnTo>
                  <a:pt x="465853" y="215021"/>
                </a:lnTo>
                <a:lnTo>
                  <a:pt x="587346" y="165159"/>
                </a:lnTo>
                <a:lnTo>
                  <a:pt x="587346" y="161782"/>
                </a:lnTo>
                <a:cubicBezTo>
                  <a:pt x="587346" y="156183"/>
                  <a:pt x="591885" y="151650"/>
                  <a:pt x="597493" y="151650"/>
                </a:cubicBezTo>
                <a:cubicBezTo>
                  <a:pt x="603100" y="151650"/>
                  <a:pt x="607639" y="156183"/>
                  <a:pt x="607639" y="161782"/>
                </a:cubicBezTo>
                <a:lnTo>
                  <a:pt x="607639" y="171914"/>
                </a:lnTo>
                <a:cubicBezTo>
                  <a:pt x="607639" y="176003"/>
                  <a:pt x="605147" y="179647"/>
                  <a:pt x="601320" y="181247"/>
                </a:cubicBezTo>
                <a:lnTo>
                  <a:pt x="465853" y="236974"/>
                </a:lnTo>
                <a:lnTo>
                  <a:pt x="465853" y="362383"/>
                </a:lnTo>
                <a:cubicBezTo>
                  <a:pt x="478225" y="349318"/>
                  <a:pt x="484367" y="336075"/>
                  <a:pt x="486058" y="331808"/>
                </a:cubicBezTo>
                <a:lnTo>
                  <a:pt x="486058" y="262927"/>
                </a:lnTo>
                <a:cubicBezTo>
                  <a:pt x="486058" y="257327"/>
                  <a:pt x="490597" y="252795"/>
                  <a:pt x="496205" y="252795"/>
                </a:cubicBezTo>
                <a:cubicBezTo>
                  <a:pt x="501812" y="252795"/>
                  <a:pt x="506351" y="257327"/>
                  <a:pt x="506351" y="262927"/>
                </a:cubicBezTo>
                <a:lnTo>
                  <a:pt x="506351" y="333675"/>
                </a:lnTo>
                <a:cubicBezTo>
                  <a:pt x="506351" y="334830"/>
                  <a:pt x="506173" y="335897"/>
                  <a:pt x="505817" y="336963"/>
                </a:cubicBezTo>
                <a:cubicBezTo>
                  <a:pt x="505372" y="338297"/>
                  <a:pt x="494869" y="367449"/>
                  <a:pt x="465853" y="389402"/>
                </a:cubicBezTo>
                <a:lnTo>
                  <a:pt x="465853" y="446818"/>
                </a:lnTo>
                <a:cubicBezTo>
                  <a:pt x="477602" y="450996"/>
                  <a:pt x="486058" y="462106"/>
                  <a:pt x="486058" y="475260"/>
                </a:cubicBezTo>
                <a:cubicBezTo>
                  <a:pt x="486058" y="491969"/>
                  <a:pt x="472440" y="505568"/>
                  <a:pt x="455707" y="505568"/>
                </a:cubicBezTo>
                <a:cubicBezTo>
                  <a:pt x="438974" y="505568"/>
                  <a:pt x="425356" y="491969"/>
                  <a:pt x="425356" y="475260"/>
                </a:cubicBezTo>
                <a:cubicBezTo>
                  <a:pt x="425356" y="462106"/>
                  <a:pt x="433812" y="450996"/>
                  <a:pt x="445560" y="446818"/>
                </a:cubicBezTo>
                <a:lnTo>
                  <a:pt x="445560" y="230041"/>
                </a:lnTo>
                <a:lnTo>
                  <a:pt x="445560" y="197689"/>
                </a:lnTo>
                <a:lnTo>
                  <a:pt x="330031" y="154583"/>
                </a:lnTo>
                <a:cubicBezTo>
                  <a:pt x="323000" y="159027"/>
                  <a:pt x="313921" y="161782"/>
                  <a:pt x="303775" y="161782"/>
                </a:cubicBezTo>
                <a:cubicBezTo>
                  <a:pt x="281079" y="161782"/>
                  <a:pt x="263277" y="148450"/>
                  <a:pt x="263277" y="131474"/>
                </a:cubicBezTo>
                <a:cubicBezTo>
                  <a:pt x="263277" y="114409"/>
                  <a:pt x="281079" y="101077"/>
                  <a:pt x="303775" y="101077"/>
                </a:cubicBezTo>
                <a:cubicBezTo>
                  <a:pt x="326560" y="101077"/>
                  <a:pt x="344272" y="114409"/>
                  <a:pt x="344272" y="131474"/>
                </a:cubicBezTo>
                <a:cubicBezTo>
                  <a:pt x="344272" y="133696"/>
                  <a:pt x="343916" y="135829"/>
                  <a:pt x="343382" y="137962"/>
                </a:cubicBezTo>
                <a:lnTo>
                  <a:pt x="454728" y="179469"/>
                </a:lnTo>
                <a:lnTo>
                  <a:pt x="570969" y="131474"/>
                </a:lnTo>
                <a:lnTo>
                  <a:pt x="303775" y="20997"/>
                </a:lnTo>
                <a:lnTo>
                  <a:pt x="36581" y="131474"/>
                </a:lnTo>
                <a:lnTo>
                  <a:pt x="303775" y="241862"/>
                </a:lnTo>
                <a:lnTo>
                  <a:pt x="406131" y="199556"/>
                </a:lnTo>
                <a:cubicBezTo>
                  <a:pt x="411293" y="197423"/>
                  <a:pt x="417257" y="199911"/>
                  <a:pt x="419393" y="205066"/>
                </a:cubicBezTo>
                <a:cubicBezTo>
                  <a:pt x="421529" y="210221"/>
                  <a:pt x="419037" y="216176"/>
                  <a:pt x="413874" y="218220"/>
                </a:cubicBezTo>
                <a:lnTo>
                  <a:pt x="307691" y="262127"/>
                </a:lnTo>
                <a:cubicBezTo>
                  <a:pt x="306445" y="262660"/>
                  <a:pt x="305110" y="262927"/>
                  <a:pt x="303775" y="262927"/>
                </a:cubicBezTo>
                <a:cubicBezTo>
                  <a:pt x="302529" y="262927"/>
                  <a:pt x="301194" y="262660"/>
                  <a:pt x="299948" y="262127"/>
                </a:cubicBezTo>
                <a:lnTo>
                  <a:pt x="6230" y="140806"/>
                </a:lnTo>
                <a:cubicBezTo>
                  <a:pt x="2492" y="139207"/>
                  <a:pt x="0" y="135563"/>
                  <a:pt x="0" y="131474"/>
                </a:cubicBezTo>
                <a:cubicBezTo>
                  <a:pt x="0" y="127386"/>
                  <a:pt x="2492" y="123653"/>
                  <a:pt x="6230" y="122142"/>
                </a:cubicBezTo>
                <a:close/>
              </a:path>
            </a:pathLst>
          </a:custGeom>
          <a:solidFill>
            <a:schemeClr val="accent1"/>
          </a:solidFill>
          <a:ln>
            <a:noFill/>
          </a:ln>
        </p:spPr>
        <p:txBody>
          <a:bodyPr/>
          <a:lstStyle/>
          <a:p>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057"/>
                                        </p:tgtEl>
                                        <p:attrNameLst>
                                          <p:attrName>style.visibility</p:attrName>
                                        </p:attrNameLst>
                                      </p:cBhvr>
                                      <p:to>
                                        <p:strVal val="visible"/>
                                      </p:to>
                                    </p:set>
                                    <p:animEffect transition="in" filter="fade">
                                      <p:cBhvr>
                                        <p:cTn id="13" dur="1000"/>
                                        <p:tgtEl>
                                          <p:spTgt spid="2057"/>
                                        </p:tgtEl>
                                      </p:cBhvr>
                                    </p:animEffect>
                                    <p:anim calcmode="lin" valueType="num">
                                      <p:cBhvr>
                                        <p:cTn id="14" dur="1000" fill="hold"/>
                                        <p:tgtEl>
                                          <p:spTgt spid="2057"/>
                                        </p:tgtEl>
                                        <p:attrNameLst>
                                          <p:attrName>ppt_x</p:attrName>
                                        </p:attrNameLst>
                                      </p:cBhvr>
                                      <p:tavLst>
                                        <p:tav tm="0">
                                          <p:val>
                                            <p:strVal val="#ppt_x"/>
                                          </p:val>
                                        </p:tav>
                                        <p:tav tm="100000">
                                          <p:val>
                                            <p:strVal val="#ppt_x"/>
                                          </p:val>
                                        </p:tav>
                                      </p:tavLst>
                                    </p:anim>
                                    <p:anim calcmode="lin" valueType="num">
                                      <p:cBhvr>
                                        <p:cTn id="15" dur="1000" fill="hold"/>
                                        <p:tgtEl>
                                          <p:spTgt spid="205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 presetClass="entr" presetSubtype="16"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ox(in)">
                                      <p:cBhvr>
                                        <p:cTn id="3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057"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flipH="1">
            <a:off x="8909156" y="5000571"/>
            <a:ext cx="6493397" cy="2316480"/>
          </a:xfrm>
          <a:prstGeom prst="rect">
            <a:avLst/>
          </a:prstGeom>
        </p:spPr>
      </p:pic>
      <p:pic>
        <p:nvPicPr>
          <p:cNvPr id="5" name="图片 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56" name="文本框 55"/>
          <p:cNvSpPr txBox="1"/>
          <p:nvPr/>
        </p:nvSpPr>
        <p:spPr>
          <a:xfrm>
            <a:off x="91799" y="449099"/>
            <a:ext cx="11705231" cy="1015663"/>
          </a:xfrm>
          <a:prstGeom prst="rect">
            <a:avLst/>
          </a:prstGeom>
          <a:noFill/>
        </p:spPr>
        <p:txBody>
          <a:bodyPr vert="horz" wrap="square" rtlCol="0">
            <a:spAutoFit/>
          </a:bodyPr>
          <a:lstStyle/>
          <a:p>
            <a:pPr algn="just"/>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图</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en-US" sz="20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构建三维结构</a:t>
            </a:r>
            <a:r>
              <a:rPr lang="zh-CN" altLang="en-US" sz="2000" kern="100" dirty="0">
                <a:latin typeface="Calibri" panose="020F0502020204030204" pitchFamily="34" charset="0"/>
                <a:ea typeface="宋体" panose="02010600030101010101" pitchFamily="2" charset="-122"/>
                <a:cs typeface="Times New Roman" panose="02020603050405020304" pitchFamily="18" charset="0"/>
              </a:rPr>
              <a:t>测写表</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A</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B</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）和序列数据库的三维兼容性（</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C</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）搜索的示意图描述。</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B</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页面底部显示的</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3D</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结构</a:t>
            </a:r>
            <a:r>
              <a:rPr lang="zh-CN" altLang="en-US" sz="2000" kern="100" dirty="0">
                <a:latin typeface="Calibri" panose="020F0502020204030204" pitchFamily="34" charset="0"/>
                <a:ea typeface="宋体" panose="02010600030101010101" pitchFamily="2" charset="-122"/>
                <a:cs typeface="Times New Roman" panose="02020603050405020304" pitchFamily="18" charset="0"/>
              </a:rPr>
              <a:t>测写表</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是</a:t>
            </a:r>
            <a:r>
              <a:rPr lang="zh-CN" altLang="zh-CN" sz="20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抹香鲸肌红蛋白</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剖面的一部分，只对结构的四个位置（对应残基的</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5,6,7,8</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20</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个氨基酸中的</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6</a:t>
            </a:r>
            <a: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t>个打分。</a:t>
            </a:r>
          </a:p>
        </p:txBody>
      </p:sp>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14" name="椭圆 13"/>
          <p:cNvSpPr/>
          <p:nvPr/>
        </p:nvSpPr>
        <p:spPr>
          <a:xfrm>
            <a:off x="995292" y="4927024"/>
            <a:ext cx="802019" cy="8020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椭圆 14"/>
          <p:cNvSpPr/>
          <p:nvPr/>
        </p:nvSpPr>
        <p:spPr>
          <a:xfrm>
            <a:off x="4546030" y="4955600"/>
            <a:ext cx="802019" cy="80201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8258964" y="4927024"/>
            <a:ext cx="802019" cy="8020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AutoShape 28"/>
          <p:cNvSpPr/>
          <p:nvPr/>
        </p:nvSpPr>
        <p:spPr bwMode="auto">
          <a:xfrm>
            <a:off x="8483023" y="5155750"/>
            <a:ext cx="326190" cy="326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965" fontAlgn="auto">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grpSp>
        <p:nvGrpSpPr>
          <p:cNvPr id="19" name="组合 18"/>
          <p:cNvGrpSpPr/>
          <p:nvPr/>
        </p:nvGrpSpPr>
        <p:grpSpPr>
          <a:xfrm>
            <a:off x="4843578" y="5189846"/>
            <a:ext cx="223250" cy="326191"/>
            <a:chOff x="8319" y="6755"/>
            <a:chExt cx="527" cy="770"/>
          </a:xfrm>
          <a:solidFill>
            <a:schemeClr val="bg1"/>
          </a:solidFill>
        </p:grpSpPr>
        <p:sp>
          <p:nvSpPr>
            <p:cNvPr id="24" name="AutoShape 97"/>
            <p:cNvSpPr/>
            <p:nvPr/>
          </p:nvSpPr>
          <p:spPr bwMode="auto">
            <a:xfrm>
              <a:off x="8319" y="6755"/>
              <a:ext cx="527" cy="7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965" fontAlgn="auto">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sp>
          <p:nvSpPr>
            <p:cNvPr id="25" name="AutoShape 98"/>
            <p:cNvSpPr/>
            <p:nvPr/>
          </p:nvSpPr>
          <p:spPr bwMode="auto">
            <a:xfrm>
              <a:off x="8534" y="6830"/>
              <a:ext cx="97" cy="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965" fontAlgn="auto">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sp>
          <p:nvSpPr>
            <p:cNvPr id="26" name="AutoShape 99"/>
            <p:cNvSpPr/>
            <p:nvPr/>
          </p:nvSpPr>
          <p:spPr bwMode="auto">
            <a:xfrm>
              <a:off x="8559" y="7430"/>
              <a:ext cx="47" cy="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965" fontAlgn="auto">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grpSp>
      <p:sp>
        <p:nvSpPr>
          <p:cNvPr id="21" name="AutoShape 112"/>
          <p:cNvSpPr/>
          <p:nvPr/>
        </p:nvSpPr>
        <p:spPr bwMode="auto">
          <a:xfrm>
            <a:off x="1233737" y="5160194"/>
            <a:ext cx="325131" cy="32619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965" fontAlgn="auto">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grpSp>
        <p:nvGrpSpPr>
          <p:cNvPr id="2" name="组合 1"/>
          <p:cNvGrpSpPr/>
          <p:nvPr/>
        </p:nvGrpSpPr>
        <p:grpSpPr>
          <a:xfrm>
            <a:off x="1911985" y="4926965"/>
            <a:ext cx="1981200" cy="711835"/>
            <a:chOff x="2408" y="3190"/>
            <a:chExt cx="3120" cy="1121"/>
          </a:xfrm>
        </p:grpSpPr>
        <p:sp>
          <p:nvSpPr>
            <p:cNvPr id="3"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1600" b="1" kern="900" dirty="0">
                  <a:solidFill>
                    <a:schemeClr val="tx1">
                      <a:lumMod val="75000"/>
                      <a:lumOff val="25000"/>
                    </a:schemeClr>
                  </a:solidFill>
                  <a:cs typeface="+mn-ea"/>
                  <a:sym typeface="+mn-lt"/>
                </a:rPr>
                <a:t>标题文本预设</a:t>
              </a:r>
            </a:p>
          </p:txBody>
        </p:sp>
        <p:sp>
          <p:nvSpPr>
            <p:cNvPr id="4"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900">
                  <a:solidFill>
                    <a:schemeClr val="dk1">
                      <a:lumMod val="100000"/>
                    </a:schemeClr>
                  </a:solidFill>
                  <a:cs typeface="+mn-ea"/>
                  <a:sym typeface="+mn-lt"/>
                </a:rPr>
                <a:t>此部分内容作为文字排版占位显示</a:t>
              </a:r>
              <a:br>
                <a:rPr lang="zh-CN" altLang="en-US" sz="900">
                  <a:solidFill>
                    <a:schemeClr val="dk1">
                      <a:lumMod val="100000"/>
                    </a:schemeClr>
                  </a:solidFill>
                  <a:cs typeface="+mn-ea"/>
                  <a:sym typeface="+mn-lt"/>
                </a:rPr>
              </a:br>
              <a:r>
                <a:rPr lang="zh-CN" altLang="en-US" sz="900">
                  <a:solidFill>
                    <a:schemeClr val="dk1">
                      <a:lumMod val="100000"/>
                    </a:schemeClr>
                  </a:solidFill>
                  <a:cs typeface="+mn-ea"/>
                  <a:sym typeface="+mn-lt"/>
                </a:rPr>
                <a:t>（建议使用主题字体）</a:t>
              </a:r>
            </a:p>
          </p:txBody>
        </p:sp>
      </p:grpSp>
      <p:grpSp>
        <p:nvGrpSpPr>
          <p:cNvPr id="6" name="组合 5"/>
          <p:cNvGrpSpPr/>
          <p:nvPr/>
        </p:nvGrpSpPr>
        <p:grpSpPr>
          <a:xfrm>
            <a:off x="5514340" y="4926965"/>
            <a:ext cx="1981200" cy="711835"/>
            <a:chOff x="2408" y="3190"/>
            <a:chExt cx="3120" cy="1121"/>
          </a:xfrm>
        </p:grpSpPr>
        <p:sp>
          <p:nvSpPr>
            <p:cNvPr id="11"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1600" b="1" kern="900" dirty="0">
                  <a:solidFill>
                    <a:schemeClr val="tx1">
                      <a:lumMod val="75000"/>
                      <a:lumOff val="25000"/>
                    </a:schemeClr>
                  </a:solidFill>
                  <a:cs typeface="+mn-ea"/>
                  <a:sym typeface="+mn-lt"/>
                </a:rPr>
                <a:t>标题文本预设</a:t>
              </a:r>
            </a:p>
          </p:txBody>
        </p:sp>
        <p:sp>
          <p:nvSpPr>
            <p:cNvPr id="13"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900">
                  <a:solidFill>
                    <a:schemeClr val="dk1">
                      <a:lumMod val="100000"/>
                    </a:schemeClr>
                  </a:solidFill>
                  <a:cs typeface="+mn-ea"/>
                  <a:sym typeface="+mn-lt"/>
                </a:rPr>
                <a:t>此部分内容作为文字排版占位显示</a:t>
              </a:r>
              <a:br>
                <a:rPr lang="zh-CN" altLang="en-US" sz="900">
                  <a:solidFill>
                    <a:schemeClr val="dk1">
                      <a:lumMod val="100000"/>
                    </a:schemeClr>
                  </a:solidFill>
                  <a:cs typeface="+mn-ea"/>
                  <a:sym typeface="+mn-lt"/>
                </a:rPr>
              </a:br>
              <a:r>
                <a:rPr lang="zh-CN" altLang="en-US" sz="900">
                  <a:solidFill>
                    <a:schemeClr val="dk1">
                      <a:lumMod val="100000"/>
                    </a:schemeClr>
                  </a:solidFill>
                  <a:cs typeface="+mn-ea"/>
                  <a:sym typeface="+mn-lt"/>
                </a:rPr>
                <a:t>（建议使用主题字体）</a:t>
              </a:r>
            </a:p>
          </p:txBody>
        </p:sp>
      </p:grpSp>
      <p:grpSp>
        <p:nvGrpSpPr>
          <p:cNvPr id="17" name="组合 16"/>
          <p:cNvGrpSpPr/>
          <p:nvPr/>
        </p:nvGrpSpPr>
        <p:grpSpPr>
          <a:xfrm>
            <a:off x="9117330" y="4879340"/>
            <a:ext cx="1981200" cy="711835"/>
            <a:chOff x="2408" y="3190"/>
            <a:chExt cx="3120" cy="1121"/>
          </a:xfrm>
        </p:grpSpPr>
        <p:sp>
          <p:nvSpPr>
            <p:cNvPr id="20"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1600" b="1" kern="900" dirty="0">
                  <a:solidFill>
                    <a:schemeClr val="tx1">
                      <a:lumMod val="75000"/>
                      <a:lumOff val="25000"/>
                    </a:schemeClr>
                  </a:solidFill>
                  <a:cs typeface="+mn-ea"/>
                  <a:sym typeface="+mn-lt"/>
                </a:rPr>
                <a:t>标题文本预设</a:t>
              </a:r>
            </a:p>
          </p:txBody>
        </p:sp>
        <p:sp>
          <p:nvSpPr>
            <p:cNvPr id="22"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900">
                  <a:solidFill>
                    <a:schemeClr val="dk1">
                      <a:lumMod val="100000"/>
                    </a:schemeClr>
                  </a:solidFill>
                  <a:cs typeface="+mn-ea"/>
                  <a:sym typeface="+mn-lt"/>
                </a:rPr>
                <a:t>此部分内容作为文字排版占位显示</a:t>
              </a:r>
              <a:br>
                <a:rPr lang="zh-CN" altLang="en-US" sz="900">
                  <a:solidFill>
                    <a:schemeClr val="dk1">
                      <a:lumMod val="100000"/>
                    </a:schemeClr>
                  </a:solidFill>
                  <a:cs typeface="+mn-ea"/>
                  <a:sym typeface="+mn-lt"/>
                </a:rPr>
              </a:br>
              <a:r>
                <a:rPr lang="zh-CN" altLang="en-US" sz="900">
                  <a:solidFill>
                    <a:schemeClr val="dk1">
                      <a:lumMod val="100000"/>
                    </a:schemeClr>
                  </a:solidFill>
                  <a:cs typeface="+mn-ea"/>
                  <a:sym typeface="+mn-lt"/>
                </a:rPr>
                <a:t>（建议使用主题字体）</a:t>
              </a:r>
            </a:p>
          </p:txBody>
        </p:sp>
      </p:grpSp>
      <p:pic>
        <p:nvPicPr>
          <p:cNvPr id="28" name="图片 27">
            <a:extLst>
              <a:ext uri="{FF2B5EF4-FFF2-40B4-BE49-F238E27FC236}">
                <a16:creationId xmlns:a16="http://schemas.microsoft.com/office/drawing/2014/main" id="{D0DCB982-4A3B-44D2-B9F0-9DC3B3B41148}"/>
              </a:ext>
            </a:extLst>
          </p:cNvPr>
          <p:cNvPicPr>
            <a:picLocks noChangeAspect="1"/>
          </p:cNvPicPr>
          <p:nvPr/>
        </p:nvPicPr>
        <p:blipFill>
          <a:blip r:embed="rId5"/>
          <a:stretch>
            <a:fillRect/>
          </a:stretch>
        </p:blipFill>
        <p:spPr>
          <a:xfrm>
            <a:off x="394970" y="1377987"/>
            <a:ext cx="11498100" cy="5355165"/>
          </a:xfrm>
          <a:prstGeom prst="rect">
            <a:avLst/>
          </a:prstGeom>
          <a:noFill/>
          <a:ln>
            <a:noFill/>
          </a:ln>
        </p:spPr>
      </p:pic>
    </p:spTree>
    <p:extLst>
      <p:ext uri="{BB962C8B-B14F-4D97-AF65-F5344CB8AC3E}">
        <p14:creationId xmlns:p14="http://schemas.microsoft.com/office/powerpoint/2010/main" val="3121273362"/>
      </p:ext>
    </p:extLst>
  </p:cSld>
  <p:clrMapOvr>
    <a:masterClrMapping/>
  </p:clrMapOvr>
  <p:transition advClick="0" advTm="0"/>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6" grpId="0" bldLvl="0" animBg="1"/>
      <p:bldP spid="18" grpId="0" bldLvl="0" animBg="1"/>
      <p:bldP spid="21"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flipH="1">
            <a:off x="8909156" y="5000571"/>
            <a:ext cx="6493397" cy="2316480"/>
          </a:xfrm>
          <a:prstGeom prst="rect">
            <a:avLst/>
          </a:prstGeom>
        </p:spPr>
      </p:pic>
      <p:pic>
        <p:nvPicPr>
          <p:cNvPr id="5" name="图片 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1" name="AutoShape 112"/>
          <p:cNvSpPr/>
          <p:nvPr/>
        </p:nvSpPr>
        <p:spPr bwMode="auto">
          <a:xfrm>
            <a:off x="1233737" y="5160194"/>
            <a:ext cx="325131" cy="32619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965" fontAlgn="auto">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pic>
        <p:nvPicPr>
          <p:cNvPr id="9" name="图片 8">
            <a:extLst>
              <a:ext uri="{FF2B5EF4-FFF2-40B4-BE49-F238E27FC236}">
                <a16:creationId xmlns:a16="http://schemas.microsoft.com/office/drawing/2014/main" id="{1AA3938E-C80C-4C82-AFF5-E41FFFD9F0EF}"/>
              </a:ext>
            </a:extLst>
          </p:cNvPr>
          <p:cNvPicPr>
            <a:picLocks noChangeAspect="1"/>
          </p:cNvPicPr>
          <p:nvPr/>
        </p:nvPicPr>
        <p:blipFill>
          <a:blip r:embed="rId5"/>
          <a:srcRect l="4248" t="42843" b="22876"/>
          <a:stretch>
            <a:fillRect/>
          </a:stretch>
        </p:blipFill>
        <p:spPr>
          <a:xfrm>
            <a:off x="1336285" y="1226185"/>
            <a:ext cx="10388860" cy="4842532"/>
          </a:xfrm>
          <a:prstGeom prst="rect">
            <a:avLst/>
          </a:prstGeom>
          <a:noFill/>
          <a:ln>
            <a:noFill/>
          </a:ln>
        </p:spPr>
      </p:pic>
      <p:sp>
        <p:nvSpPr>
          <p:cNvPr id="3" name="文本框 2">
            <a:extLst>
              <a:ext uri="{FF2B5EF4-FFF2-40B4-BE49-F238E27FC236}">
                <a16:creationId xmlns:a16="http://schemas.microsoft.com/office/drawing/2014/main" id="{63CFB402-8A52-4D5A-915A-572590CFDAFF}"/>
              </a:ext>
            </a:extLst>
          </p:cNvPr>
          <p:cNvSpPr txBox="1"/>
          <p:nvPr/>
        </p:nvSpPr>
        <p:spPr>
          <a:xfrm>
            <a:off x="2057400" y="668655"/>
            <a:ext cx="1600200" cy="369332"/>
          </a:xfrm>
          <a:prstGeom prst="rect">
            <a:avLst/>
          </a:prstGeom>
          <a:noFill/>
        </p:spPr>
        <p:txBody>
          <a:bodyPr wrap="square" rtlCol="0">
            <a:spAutoFit/>
          </a:bodyPr>
          <a:lstStyle/>
          <a:p>
            <a:r>
              <a:rPr lang="zh-CN" altLang="en-US" dirty="0"/>
              <a:t>图</a:t>
            </a:r>
            <a:r>
              <a:rPr lang="en-US" altLang="zh-CN" dirty="0"/>
              <a:t>5</a:t>
            </a:r>
            <a:endParaRPr lang="zh-CN" altLang="en-US" dirty="0"/>
          </a:p>
        </p:txBody>
      </p:sp>
    </p:spTree>
    <p:extLst>
      <p:ext uri="{BB962C8B-B14F-4D97-AF65-F5344CB8AC3E}">
        <p14:creationId xmlns:p14="http://schemas.microsoft.com/office/powerpoint/2010/main" val="369094322"/>
      </p:ext>
    </p:extLst>
  </p:cSld>
  <p:clrMapOvr>
    <a:masterClrMapping/>
  </p:clrMapOvr>
  <p:transition advClick="0" advTm="0"/>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flipH="1">
            <a:off x="8879040" y="4869258"/>
            <a:ext cx="6493397" cy="2316480"/>
          </a:xfrm>
          <a:prstGeom prst="rect">
            <a:avLst/>
          </a:prstGeom>
        </p:spPr>
      </p:pic>
      <p:pic>
        <p:nvPicPr>
          <p:cNvPr id="5" name="图片 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flipH="1">
            <a:off x="-476718" y="-536299"/>
            <a:ext cx="12192000" cy="2316481"/>
          </a:xfrm>
          <a:prstGeom prst="rect">
            <a:avLst/>
          </a:prstGeom>
        </p:spPr>
      </p:pic>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1" name="AutoShape 112"/>
          <p:cNvSpPr/>
          <p:nvPr/>
        </p:nvSpPr>
        <p:spPr bwMode="auto">
          <a:xfrm>
            <a:off x="1233737" y="5160194"/>
            <a:ext cx="325131" cy="32619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965" fontAlgn="auto">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pic>
        <p:nvPicPr>
          <p:cNvPr id="27" name="图片 26">
            <a:extLst>
              <a:ext uri="{FF2B5EF4-FFF2-40B4-BE49-F238E27FC236}">
                <a16:creationId xmlns:a16="http://schemas.microsoft.com/office/drawing/2014/main" id="{C349DC10-5BC8-49AD-A653-58BCE48304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838" y="583447"/>
            <a:ext cx="7654979" cy="3338281"/>
          </a:xfrm>
          <a:prstGeom prst="rect">
            <a:avLst/>
          </a:prstGeom>
        </p:spPr>
      </p:pic>
      <p:sp>
        <p:nvSpPr>
          <p:cNvPr id="8" name="文本框 7">
            <a:extLst>
              <a:ext uri="{FF2B5EF4-FFF2-40B4-BE49-F238E27FC236}">
                <a16:creationId xmlns:a16="http://schemas.microsoft.com/office/drawing/2014/main" id="{A569C290-BF4B-4DB5-9875-E6B959AB5A5B}"/>
              </a:ext>
            </a:extLst>
          </p:cNvPr>
          <p:cNvSpPr txBox="1"/>
          <p:nvPr/>
        </p:nvSpPr>
        <p:spPr>
          <a:xfrm>
            <a:off x="8587409" y="358555"/>
            <a:ext cx="3011556" cy="5909310"/>
          </a:xfrm>
          <a:prstGeom prst="rect">
            <a:avLst/>
          </a:prstGeom>
          <a:noFill/>
        </p:spPr>
        <p:txBody>
          <a:bodyPr wrap="square" rtlCol="0">
            <a:spAutoFit/>
          </a:bodyPr>
          <a:lstStyle/>
          <a:p>
            <a:r>
              <a:rPr lang="zh-CN" altLang="en-US" kern="100" dirty="0">
                <a:latin typeface="Calibri" panose="020F0502020204030204" pitchFamily="34" charset="0"/>
                <a:ea typeface="宋体" panose="02010600030101010101" pitchFamily="2" charset="-122"/>
                <a:cs typeface="Times New Roman" panose="02020603050405020304" pitchFamily="18" charset="0"/>
              </a:rPr>
              <a:t>图</a:t>
            </a:r>
            <a:r>
              <a:rPr lang="en-US" altLang="zh-CN" kern="100" dirty="0">
                <a:latin typeface="Calibri" panose="020F0502020204030204" pitchFamily="34" charset="0"/>
                <a:ea typeface="宋体" panose="02010600030101010101" pitchFamily="2" charset="-122"/>
                <a:cs typeface="Times New Roman" panose="02020603050405020304" pitchFamily="18" charset="0"/>
              </a:rPr>
              <a:t>3</a:t>
            </a:r>
            <a:r>
              <a:rPr lang="zh-CN" altLang="zh-CN" kern="0" dirty="0">
                <a:effectLst/>
                <a:latin typeface="Calibri" panose="020F0502020204030204" pitchFamily="34" charset="0"/>
                <a:ea typeface="黑体" panose="02010609060101010101" pitchFamily="49" charset="-122"/>
                <a:cs typeface="黑体" panose="02010609060101010101" pitchFamily="49" charset="-122"/>
              </a:rPr>
              <a:t>：3D</a:t>
            </a:r>
            <a:r>
              <a:rPr lang="zh-CN" altLang="en-US" kern="0" dirty="0">
                <a:latin typeface="Calibri" panose="020F0502020204030204" pitchFamily="34" charset="0"/>
                <a:ea typeface="黑体" panose="02010609060101010101" pitchFamily="49" charset="-122"/>
                <a:cs typeface="黑体" panose="02010609060101010101" pitchFamily="49" charset="-122"/>
              </a:rPr>
              <a:t>测写表</a:t>
            </a:r>
            <a:r>
              <a:rPr lang="zh-CN" altLang="zh-CN" kern="0" dirty="0">
                <a:effectLst/>
                <a:latin typeface="Calibri" panose="020F0502020204030204" pitchFamily="34" charset="0"/>
                <a:ea typeface="黑体" panose="02010609060101010101" pitchFamily="49" charset="-122"/>
                <a:cs typeface="黑体" panose="02010609060101010101" pitchFamily="49" charset="-122"/>
              </a:rPr>
              <a:t>的一个示例。这个例子显示了抹香鲸的前十个位置肌红蛋白3D图谱。这个被用在图6的兼容性搜索中。每个位置都列出了环境团，后面是每个氨基酸在这位置的打分，</a:t>
            </a:r>
            <a:r>
              <a:rPr lang="zh-CN" altLang="en-US" kern="0" dirty="0">
                <a:effectLst/>
                <a:latin typeface="Calibri" panose="020F0502020204030204" pitchFamily="34" charset="0"/>
                <a:ea typeface="黑体" panose="02010609060101010101" pitchFamily="49" charset="-122"/>
                <a:cs typeface="黑体" panose="02010609060101010101" pitchFamily="49" charset="-122"/>
              </a:rPr>
              <a:t>测写表</a:t>
            </a:r>
            <a:r>
              <a:rPr lang="zh-CN" altLang="zh-CN" kern="0" dirty="0">
                <a:effectLst/>
                <a:latin typeface="Calibri" panose="020F0502020204030204" pitchFamily="34" charset="0"/>
                <a:ea typeface="黑体" panose="02010609060101010101" pitchFamily="49" charset="-122"/>
                <a:cs typeface="黑体" panose="02010609060101010101" pitchFamily="49" charset="-122"/>
              </a:rPr>
              <a:t>实际长度为153个位置，就是抹香鲸肌红蛋白序列的长度。排在每一行的分数是图5的3D—1D的分数乘以100。这个最有效的空位罚分是通过经验确定的。在这种情况下，通过在</a:t>
            </a:r>
            <a:r>
              <a:rPr lang="en-US" altLang="zh-CN" kern="0" dirty="0">
                <a:effectLst/>
                <a:latin typeface="Calibri" panose="020F0502020204030204" pitchFamily="34" charset="0"/>
                <a:ea typeface="黑体" panose="02010609060101010101" pitchFamily="49" charset="-122"/>
                <a:cs typeface="黑体" panose="02010609060101010101" pitchFamily="49" charset="-122"/>
              </a:rPr>
              <a:t>helical</a:t>
            </a:r>
            <a:r>
              <a:rPr lang="zh-CN" altLang="zh-CN" kern="0" dirty="0">
                <a:effectLst/>
                <a:latin typeface="Calibri" panose="020F0502020204030204" pitchFamily="34" charset="0"/>
                <a:ea typeface="黑体" panose="02010609060101010101" pitchFamily="49" charset="-122"/>
                <a:cs typeface="黑体" panose="02010609060101010101" pitchFamily="49" charset="-122"/>
              </a:rPr>
              <a:t>位置设置非常高的空位罚分来禁止</a:t>
            </a:r>
            <a:r>
              <a:rPr lang="zh-CN" altLang="en-US" kern="0" dirty="0">
                <a:effectLst/>
                <a:latin typeface="Calibri" panose="020F0502020204030204" pitchFamily="34" charset="0"/>
                <a:ea typeface="黑体" panose="02010609060101010101" pitchFamily="49" charset="-122"/>
                <a:cs typeface="黑体" panose="02010609060101010101" pitchFamily="49" charset="-122"/>
              </a:rPr>
              <a:t>此区域空位</a:t>
            </a:r>
            <a:r>
              <a:rPr lang="zh-CN" altLang="zh-CN" kern="0" dirty="0">
                <a:effectLst/>
                <a:latin typeface="Calibri" panose="020F0502020204030204" pitchFamily="34" charset="0"/>
                <a:ea typeface="黑体" panose="02010609060101010101" pitchFamily="49" charset="-122"/>
                <a:cs typeface="黑体" panose="02010609060101010101" pitchFamily="49" charset="-122"/>
              </a:rPr>
              <a:t>（在剖面图中位置3至10</a:t>
            </a:r>
            <a:r>
              <a:rPr lang="zh-CN" altLang="en-US" kern="0" dirty="0">
                <a:effectLst/>
                <a:latin typeface="Calibri" panose="020F0502020204030204" pitchFamily="34" charset="0"/>
                <a:ea typeface="黑体" panose="02010609060101010101" pitchFamily="49" charset="-122"/>
                <a:cs typeface="黑体" panose="02010609060101010101" pitchFamily="49" charset="-122"/>
              </a:rPr>
              <a:t>）。</a:t>
            </a:r>
            <a:r>
              <a:rPr lang="zh-CN" altLang="zh-CN" kern="0" dirty="0">
                <a:effectLst/>
                <a:latin typeface="Calibri" panose="020F0502020204030204" pitchFamily="34" charset="0"/>
                <a:ea typeface="黑体" panose="02010609060101010101" pitchFamily="49" charset="-122"/>
                <a:cs typeface="黑体" panose="02010609060101010101" pitchFamily="49" charset="-122"/>
              </a:rPr>
              <a:t>相比之下，相对较低的</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gap-opening </a:t>
            </a:r>
            <a:r>
              <a:rPr lang="zh-CN" altLang="zh-CN" kern="0" dirty="0">
                <a:effectLst/>
                <a:latin typeface="Calibri" panose="020F0502020204030204" pitchFamily="34" charset="0"/>
                <a:ea typeface="黑体" panose="02010609060101010101" pitchFamily="49" charset="-122"/>
                <a:cs typeface="黑体" panose="02010609060101010101" pitchFamily="49" charset="-122"/>
              </a:rPr>
              <a:t>（Opn）和</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rPr>
              <a:t>gap-extension </a:t>
            </a:r>
            <a:r>
              <a:rPr lang="zh-CN" altLang="zh-CN" kern="0" dirty="0">
                <a:effectLst/>
                <a:latin typeface="Calibri" panose="020F0502020204030204" pitchFamily="34" charset="0"/>
                <a:ea typeface="黑体" panose="02010609060101010101" pitchFamily="49" charset="-122"/>
                <a:cs typeface="黑体" panose="02010609060101010101" pitchFamily="49" charset="-122"/>
              </a:rPr>
              <a:t>（Ext）罚分被用于</a:t>
            </a:r>
            <a:r>
              <a:rPr lang="en-US" altLang="zh-CN" kern="0" dirty="0">
                <a:latin typeface="Calibri" panose="020F0502020204030204" pitchFamily="34" charset="0"/>
                <a:ea typeface="黑体" panose="02010609060101010101" pitchFamily="49" charset="-122"/>
                <a:cs typeface="黑体" panose="02010609060101010101" pitchFamily="49" charset="-122"/>
              </a:rPr>
              <a:t>coil</a:t>
            </a:r>
            <a:r>
              <a:rPr lang="zh-CN" altLang="zh-CN" kern="0" dirty="0">
                <a:effectLst/>
                <a:latin typeface="Calibri" panose="020F0502020204030204" pitchFamily="34" charset="0"/>
                <a:ea typeface="黑体" panose="02010609060101010101" pitchFamily="49" charset="-122"/>
                <a:cs typeface="黑体" panose="02010609060101010101" pitchFamily="49" charset="-122"/>
              </a:rPr>
              <a:t>区域（位置1和2）</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2" name="文本框 1">
            <a:extLst>
              <a:ext uri="{FF2B5EF4-FFF2-40B4-BE49-F238E27FC236}">
                <a16:creationId xmlns:a16="http://schemas.microsoft.com/office/drawing/2014/main" id="{8E224E3E-5D01-49E8-B836-2DA1AADE242B}"/>
              </a:ext>
            </a:extLst>
          </p:cNvPr>
          <p:cNvSpPr txBox="1"/>
          <p:nvPr/>
        </p:nvSpPr>
        <p:spPr>
          <a:xfrm>
            <a:off x="228600" y="3910711"/>
            <a:ext cx="8242492" cy="3416320"/>
          </a:xfrm>
          <a:prstGeom prst="rect">
            <a:avLst/>
          </a:prstGeom>
          <a:noFill/>
        </p:spPr>
        <p:txBody>
          <a:bodyPr wrap="square" rtlCol="0">
            <a:spAutoFit/>
          </a:bodyPr>
          <a:lstStyle/>
          <a:p>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三维结构侧写表中的每一行表示三维结构中的一个氨基酸位置，第二列给出了在折叠蛋白质中该位置的环境类别（如下所述）。下面的</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列给出了在结构中该位置的环境中放置的</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种氨基酸类型的</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3D-1D score.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最后两列给出了在某个位置</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gap-opening</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和</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gap-extension</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的罚分。序列数据库中的所有序列通过使用动态规划算法与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3D</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侧写表进行</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比对</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，该算法允许在</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比对</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中插入和删除。根据经验选择最优空格罚分。将侧写表对每个序列的最佳</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比对</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得分制成表格，并计算出所有序列的最佳</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比对</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得分的平均值和标准差。序列与代表特定蛋白质折叠的</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3D</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结构侧写表的匹配通过其</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Z score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定量表达。每个序列的</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Z score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是</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标准差高于平均匹配分数的</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其他长度相似的序列的</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量</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。根据我们的经验，几乎所有</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Z score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大于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7</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的序列都以与侧写表所代表的结构相同的一般方式折叠。</a:t>
            </a:r>
          </a:p>
          <a:p>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3" name="文本框 2">
            <a:extLst>
              <a:ext uri="{FF2B5EF4-FFF2-40B4-BE49-F238E27FC236}">
                <a16:creationId xmlns:a16="http://schemas.microsoft.com/office/drawing/2014/main" id="{7CD7E395-F300-4E64-AA2F-07BB79C8438B}"/>
              </a:ext>
            </a:extLst>
          </p:cNvPr>
          <p:cNvSpPr txBox="1"/>
          <p:nvPr/>
        </p:nvSpPr>
        <p:spPr>
          <a:xfrm>
            <a:off x="1009650" y="688943"/>
            <a:ext cx="2047460" cy="369332"/>
          </a:xfrm>
          <a:prstGeom prst="rect">
            <a:avLst/>
          </a:prstGeom>
          <a:noFill/>
        </p:spPr>
        <p:txBody>
          <a:bodyPr wrap="square" rtlCol="0">
            <a:spAutoFit/>
          </a:bodyPr>
          <a:lstStyle/>
          <a:p>
            <a:r>
              <a:rPr lang="zh-CN" altLang="en-US" dirty="0"/>
              <a:t>图</a:t>
            </a:r>
            <a:r>
              <a:rPr lang="en-US" altLang="zh-CN" dirty="0"/>
              <a:t>3</a:t>
            </a:r>
            <a:endParaRPr lang="zh-CN" altLang="en-US" dirty="0"/>
          </a:p>
        </p:txBody>
      </p:sp>
    </p:spTree>
    <p:extLst>
      <p:ext uri="{BB962C8B-B14F-4D97-AF65-F5344CB8AC3E}">
        <p14:creationId xmlns:p14="http://schemas.microsoft.com/office/powerpoint/2010/main" val="2801459802"/>
      </p:ext>
    </p:extLst>
  </p:cSld>
  <p:clrMapOvr>
    <a:masterClrMapping/>
  </p:clrMapOvr>
  <p:transition advClick="0" advTm="0"/>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flipH="1">
            <a:off x="-434727" y="-564250"/>
            <a:ext cx="12192000" cy="2316481"/>
          </a:xfrm>
          <a:prstGeom prst="rect">
            <a:avLst/>
          </a:prstGeom>
        </p:spPr>
      </p:pic>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grpSp>
        <p:nvGrpSpPr>
          <p:cNvPr id="62" name="组合 61"/>
          <p:cNvGrpSpPr/>
          <p:nvPr/>
        </p:nvGrpSpPr>
        <p:grpSpPr>
          <a:xfrm>
            <a:off x="792480" y="1230271"/>
            <a:ext cx="6296660" cy="3726180"/>
            <a:chOff x="854" y="3096"/>
            <a:chExt cx="9916" cy="5868"/>
          </a:xfrm>
        </p:grpSpPr>
        <p:sp>
          <p:nvSpPr>
            <p:cNvPr id="8" name="Rectangle: Rounded Corners 14"/>
            <p:cNvSpPr/>
            <p:nvPr/>
          </p:nvSpPr>
          <p:spPr>
            <a:xfrm>
              <a:off x="897" y="3097"/>
              <a:ext cx="8482" cy="1306"/>
            </a:xfrm>
            <a:prstGeom prst="roundRect">
              <a:avLst>
                <a:gd name="adj" fmla="val 0"/>
              </a:avLst>
            </a:prstGeom>
            <a:solidFill>
              <a:schemeClr val="bg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9" name="Freeform: Shape 15"/>
            <p:cNvSpPr/>
            <p:nvPr/>
          </p:nvSpPr>
          <p:spPr>
            <a:xfrm>
              <a:off x="8295" y="3096"/>
              <a:ext cx="2462" cy="1306"/>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mc:AlternateContent xmlns:mc="http://schemas.openxmlformats.org/markup-compatibility/2006" xmlns:a14="http://schemas.microsoft.com/office/drawing/2010/main">
          <mc:Choice Requires="a14">
            <p:sp>
              <p:nvSpPr>
                <p:cNvPr id="53" name="Rectangle 17"/>
                <p:cNvSpPr/>
                <p:nvPr/>
              </p:nvSpPr>
              <p:spPr>
                <a:xfrm>
                  <a:off x="1774" y="3792"/>
                  <a:ext cx="6987" cy="436"/>
                </a:xfrm>
                <a:prstGeom prst="rect">
                  <a:avLst/>
                </a:prstGeom>
              </p:spPr>
              <p:txBody>
                <a:bodyPr wrap="square" lIns="0" tIns="0" rIns="0" bIns="0" anchor="ctr" anchorCtr="0">
                  <a:normAutofit/>
                </a:bodyPr>
                <a:lstStyle/>
                <a:p>
                  <a:pPr>
                    <a:lnSpc>
                      <a:spcPct val="120000"/>
                    </a:lnSpc>
                    <a:buClr>
                      <a:srgbClr val="E24848"/>
                    </a:buClr>
                    <a:defRPr/>
                  </a:pPr>
                  <a:r>
                    <a:rPr lang="zh-CN" altLang="zh-CN" sz="1400" kern="0" dirty="0">
                      <a:effectLst/>
                      <a:latin typeface="Calibri" panose="020F0502020204030204" pitchFamily="34" charset="0"/>
                      <a:ea typeface="黑体" panose="02010609060101010101" pitchFamily="49" charset="-122"/>
                      <a:cs typeface="黑体" panose="02010609060101010101" pitchFamily="49" charset="-122"/>
                    </a:rPr>
                    <a:t>如果A&gt;114</a:t>
                  </a:r>
                  <a14:m>
                    <m:oMath xmlns:m="http://schemas.openxmlformats.org/officeDocument/2006/math">
                      <m:sSup>
                        <m:sSupPr>
                          <m:ctrlPr>
                            <a:rPr lang="zh-CN" altLang="zh-CN" sz="1400" i="1" kern="0">
                              <a:effectLst/>
                              <a:latin typeface="Cambria Math" panose="02040503050406030204" pitchFamily="18" charset="0"/>
                              <a:ea typeface="Cambria Math" panose="02040503050406030204" pitchFamily="18" charset="0"/>
                              <a:cs typeface="黑体" panose="02010609060101010101" pitchFamily="49" charset="-122"/>
                            </a:rPr>
                          </m:ctrlPr>
                        </m:sSupPr>
                        <m:e>
                          <m:acc>
                            <m:accPr>
                              <m:chr m:val="̇"/>
                              <m:ctrlPr>
                                <a:rPr lang="zh-CN" altLang="zh-CN" sz="1400" i="1" kern="0">
                                  <a:effectLst/>
                                  <a:latin typeface="Cambria Math" panose="02040503050406030204" pitchFamily="18" charset="0"/>
                                  <a:ea typeface="Cambria Math" panose="02040503050406030204" pitchFamily="18" charset="0"/>
                                  <a:cs typeface="黑体" panose="02010609060101010101" pitchFamily="49" charset="-122"/>
                                </a:rPr>
                              </m:ctrlPr>
                            </m:accPr>
                            <m:e>
                              <m:r>
                                <a:rPr lang="zh-CN" altLang="en-US" sz="1400" i="1" kern="0">
                                  <a:effectLst/>
                                  <a:latin typeface="Cambria Math" panose="02040503050406030204" pitchFamily="18" charset="0"/>
                                  <a:ea typeface="Cambria Math" panose="02040503050406030204" pitchFamily="18" charset="0"/>
                                  <a:cs typeface="黑体" panose="02010609060101010101" pitchFamily="49" charset="-122"/>
                                </a:rPr>
                                <m:t>𝐴</m:t>
                              </m:r>
                            </m:e>
                          </m:acc>
                        </m:e>
                        <m:sup>
                          <m:r>
                            <a:rPr lang="zh-CN" altLang="zh-CN" sz="1400" i="1" kern="0">
                              <a:effectLst/>
                              <a:latin typeface="Cambria Math" panose="02040503050406030204" pitchFamily="18" charset="0"/>
                              <a:ea typeface="Cambria Math" panose="02040503050406030204" pitchFamily="18" charset="0"/>
                              <a:cs typeface="黑体" panose="02010609060101010101" pitchFamily="49" charset="-122"/>
                            </a:rPr>
                            <m:t>2</m:t>
                          </m:r>
                        </m:sup>
                      </m:sSup>
                    </m:oMath>
                  </a14:m>
                  <a:r>
                    <a:rPr lang="zh-CN" altLang="zh-CN" sz="1400" kern="0" dirty="0">
                      <a:effectLst/>
                      <a:latin typeface="Calibri" panose="020F0502020204030204" pitchFamily="34" charset="0"/>
                      <a:ea typeface="黑体" panose="02010609060101010101" pitchFamily="49" charset="-122"/>
                      <a:cs typeface="黑体" panose="02010609060101010101" pitchFamily="49" charset="-122"/>
                    </a:rPr>
                    <a:t>，如果f&lt;0.45, 则残留物被置于环境类别B1</a:t>
                  </a:r>
                  <a:endParaRPr lang="zh-CN" altLang="en-US" sz="1400" noProof="1">
                    <a:solidFill>
                      <a:schemeClr val="tx1">
                        <a:lumMod val="75000"/>
                        <a:lumOff val="25000"/>
                      </a:schemeClr>
                    </a:solidFill>
                    <a:cs typeface="+mn-ea"/>
                    <a:sym typeface="+mn-lt"/>
                  </a:endParaRPr>
                </a:p>
              </p:txBody>
            </p:sp>
          </mc:Choice>
          <mc:Fallback xmlns="">
            <p:sp>
              <p:nvSpPr>
                <p:cNvPr id="53" name="Rectangle 17"/>
                <p:cNvSpPr>
                  <a:spLocks noRot="1" noChangeAspect="1" noMove="1" noResize="1" noEditPoints="1" noAdjustHandles="1" noChangeArrowheads="1" noChangeShapeType="1" noTextEdit="1"/>
                </p:cNvSpPr>
                <p:nvPr/>
              </p:nvSpPr>
              <p:spPr>
                <a:xfrm>
                  <a:off x="1774" y="3792"/>
                  <a:ext cx="6987" cy="436"/>
                </a:xfrm>
                <a:prstGeom prst="rect">
                  <a:avLst/>
                </a:prstGeom>
                <a:blipFill>
                  <a:blip r:embed="rId5"/>
                  <a:stretch>
                    <a:fillRect l="-2473" t="-6522" b="-34783"/>
                  </a:stretch>
                </a:blipFill>
              </p:spPr>
              <p:txBody>
                <a:bodyPr/>
                <a:lstStyle/>
                <a:p>
                  <a:r>
                    <a:rPr lang="zh-CN" altLang="en-US">
                      <a:noFill/>
                    </a:rPr>
                    <a:t> </a:t>
                  </a:r>
                </a:p>
              </p:txBody>
            </p:sp>
          </mc:Fallback>
        </mc:AlternateContent>
        <p:grpSp>
          <p:nvGrpSpPr>
            <p:cNvPr id="11" name="Group 29"/>
            <p:cNvGrpSpPr/>
            <p:nvPr/>
          </p:nvGrpSpPr>
          <p:grpSpPr bwMode="auto">
            <a:xfrm>
              <a:off x="9896" y="3395"/>
              <a:ext cx="712" cy="687"/>
              <a:chOff x="1672421" y="400854"/>
              <a:chExt cx="358775" cy="346075"/>
            </a:xfrm>
            <a:solidFill>
              <a:schemeClr val="bg1"/>
            </a:solidFill>
            <a:effectLst>
              <a:outerShdw blurRad="63500" sx="102000" sy="102000" algn="ctr" rotWithShape="0">
                <a:prstClr val="black">
                  <a:alpha val="40000"/>
                </a:prstClr>
              </a:outerShdw>
            </a:effectLst>
          </p:grpSpPr>
          <p:sp>
            <p:nvSpPr>
              <p:cNvPr id="6" name="Freeform: Shape 30"/>
              <p:cNvSpPr/>
              <p:nvPr/>
            </p:nvSpPr>
            <p:spPr bwMode="auto">
              <a:xfrm>
                <a:off x="1672421" y="400854"/>
                <a:ext cx="358775" cy="346075"/>
              </a:xfrm>
              <a:custGeom>
                <a:avLst/>
                <a:gdLst>
                  <a:gd name="T0" fmla="*/ 1106 w 1129"/>
                  <a:gd name="T1" fmla="*/ 0 h 1089"/>
                  <a:gd name="T2" fmla="*/ 885 w 1129"/>
                  <a:gd name="T3" fmla="*/ 56 h 1089"/>
                  <a:gd name="T4" fmla="*/ 12 w 1129"/>
                  <a:gd name="T5" fmla="*/ 289 h 1089"/>
                  <a:gd name="T6" fmla="*/ 34 w 1129"/>
                  <a:gd name="T7" fmla="*/ 667 h 1089"/>
                  <a:gd name="T8" fmla="*/ 56 w 1129"/>
                  <a:gd name="T9" fmla="*/ 695 h 1089"/>
                  <a:gd name="T10" fmla="*/ 673 w 1129"/>
                  <a:gd name="T11" fmla="*/ 756 h 1089"/>
                  <a:gd name="T12" fmla="*/ 751 w 1129"/>
                  <a:gd name="T13" fmla="*/ 845 h 1089"/>
                  <a:gd name="T14" fmla="*/ 723 w 1129"/>
                  <a:gd name="T15" fmla="*/ 906 h 1089"/>
                  <a:gd name="T16" fmla="*/ 0 w 1129"/>
                  <a:gd name="T17" fmla="*/ 923 h 1089"/>
                  <a:gd name="T18" fmla="*/ 17 w 1129"/>
                  <a:gd name="T19" fmla="*/ 961 h 1089"/>
                  <a:gd name="T20" fmla="*/ 67 w 1129"/>
                  <a:gd name="T21" fmla="*/ 984 h 1089"/>
                  <a:gd name="T22" fmla="*/ 73 w 1129"/>
                  <a:gd name="T23" fmla="*/ 1068 h 1089"/>
                  <a:gd name="T24" fmla="*/ 162 w 1129"/>
                  <a:gd name="T25" fmla="*/ 1068 h 1089"/>
                  <a:gd name="T26" fmla="*/ 173 w 1129"/>
                  <a:gd name="T27" fmla="*/ 984 h 1089"/>
                  <a:gd name="T28" fmla="*/ 562 w 1129"/>
                  <a:gd name="T29" fmla="*/ 973 h 1089"/>
                  <a:gd name="T30" fmla="*/ 540 w 1129"/>
                  <a:gd name="T31" fmla="*/ 1051 h 1089"/>
                  <a:gd name="T32" fmla="*/ 623 w 1129"/>
                  <a:gd name="T33" fmla="*/ 1083 h 1089"/>
                  <a:gd name="T34" fmla="*/ 662 w 1129"/>
                  <a:gd name="T35" fmla="*/ 1007 h 1089"/>
                  <a:gd name="T36" fmla="*/ 729 w 1129"/>
                  <a:gd name="T37" fmla="*/ 961 h 1089"/>
                  <a:gd name="T38" fmla="*/ 795 w 1129"/>
                  <a:gd name="T39" fmla="*/ 917 h 1089"/>
                  <a:gd name="T40" fmla="*/ 807 w 1129"/>
                  <a:gd name="T41" fmla="*/ 828 h 1089"/>
                  <a:gd name="T42" fmla="*/ 712 w 1129"/>
                  <a:gd name="T43" fmla="*/ 717 h 1089"/>
                  <a:gd name="T44" fmla="*/ 1117 w 1129"/>
                  <a:gd name="T45" fmla="*/ 50 h 1089"/>
                  <a:gd name="T46" fmla="*/ 162 w 1129"/>
                  <a:gd name="T47" fmla="*/ 1022 h 1089"/>
                  <a:gd name="T48" fmla="*/ 118 w 1129"/>
                  <a:gd name="T49" fmla="*/ 1068 h 1089"/>
                  <a:gd name="T50" fmla="*/ 78 w 1129"/>
                  <a:gd name="T51" fmla="*/ 1022 h 1089"/>
                  <a:gd name="T52" fmla="*/ 118 w 1129"/>
                  <a:gd name="T53" fmla="*/ 978 h 1089"/>
                  <a:gd name="T54" fmla="*/ 162 w 1129"/>
                  <a:gd name="T55" fmla="*/ 1022 h 1089"/>
                  <a:gd name="T56" fmla="*/ 617 w 1129"/>
                  <a:gd name="T57" fmla="*/ 1062 h 1089"/>
                  <a:gd name="T58" fmla="*/ 562 w 1129"/>
                  <a:gd name="T59" fmla="*/ 1039 h 1089"/>
                  <a:gd name="T60" fmla="*/ 584 w 1129"/>
                  <a:gd name="T61" fmla="*/ 984 h 1089"/>
                  <a:gd name="T62" fmla="*/ 640 w 1129"/>
                  <a:gd name="T63" fmla="*/ 1007 h 1089"/>
                  <a:gd name="T64" fmla="*/ 723 w 1129"/>
                  <a:gd name="T65" fmla="*/ 450 h 1089"/>
                  <a:gd name="T66" fmla="*/ 668 w 1129"/>
                  <a:gd name="T67" fmla="*/ 584 h 1089"/>
                  <a:gd name="T68" fmla="*/ 139 w 1129"/>
                  <a:gd name="T69" fmla="*/ 450 h 1089"/>
                  <a:gd name="T70" fmla="*/ 423 w 1129"/>
                  <a:gd name="T71" fmla="*/ 450 h 1089"/>
                  <a:gd name="T72" fmla="*/ 423 w 1129"/>
                  <a:gd name="T73" fmla="*/ 450 h 1089"/>
                  <a:gd name="T74" fmla="*/ 401 w 1129"/>
                  <a:gd name="T75" fmla="*/ 434 h 1089"/>
                  <a:gd name="T76" fmla="*/ 295 w 1129"/>
                  <a:gd name="T77" fmla="*/ 556 h 1089"/>
                  <a:gd name="T78" fmla="*/ 162 w 1129"/>
                  <a:gd name="T79" fmla="*/ 339 h 1089"/>
                  <a:gd name="T80" fmla="*/ 273 w 1129"/>
                  <a:gd name="T81" fmla="*/ 450 h 1089"/>
                  <a:gd name="T82" fmla="*/ 273 w 1129"/>
                  <a:gd name="T83" fmla="*/ 450 h 1089"/>
                  <a:gd name="T84" fmla="*/ 162 w 1129"/>
                  <a:gd name="T85" fmla="*/ 579 h 1089"/>
                  <a:gd name="T86" fmla="*/ 401 w 1129"/>
                  <a:gd name="T87" fmla="*/ 667 h 1089"/>
                  <a:gd name="T88" fmla="*/ 529 w 1129"/>
                  <a:gd name="T89" fmla="*/ 579 h 1089"/>
                  <a:gd name="T90" fmla="*/ 423 w 1129"/>
                  <a:gd name="T91" fmla="*/ 434 h 1089"/>
                  <a:gd name="T92" fmla="*/ 423 w 1129"/>
                  <a:gd name="T93" fmla="*/ 434 h 1089"/>
                  <a:gd name="T94" fmla="*/ 545 w 1129"/>
                  <a:gd name="T95" fmla="*/ 556 h 1089"/>
                  <a:gd name="T96" fmla="*/ 651 w 1129"/>
                  <a:gd name="T97" fmla="*/ 322 h 1089"/>
                  <a:gd name="T98" fmla="*/ 139 w 1129"/>
                  <a:gd name="T99" fmla="*/ 339 h 1089"/>
                  <a:gd name="T100" fmla="*/ 56 w 1129"/>
                  <a:gd name="T101" fmla="*/ 339 h 1089"/>
                  <a:gd name="T102" fmla="*/ 84 w 1129"/>
                  <a:gd name="T103" fmla="*/ 640 h 1089"/>
                  <a:gd name="T104" fmla="*/ 651 w 1129"/>
                  <a:gd name="T105" fmla="*/ 579 h 1089"/>
                  <a:gd name="T106" fmla="*/ 734 w 1129"/>
                  <a:gd name="T107" fmla="*/ 434 h 1089"/>
                  <a:gd name="T108" fmla="*/ 734 w 1129"/>
                  <a:gd name="T109" fmla="*/ 434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9" h="1089">
                    <a:moveTo>
                      <a:pt x="1129" y="23"/>
                    </a:moveTo>
                    <a:lnTo>
                      <a:pt x="1123" y="12"/>
                    </a:lnTo>
                    <a:lnTo>
                      <a:pt x="1117" y="6"/>
                    </a:lnTo>
                    <a:lnTo>
                      <a:pt x="1106" y="0"/>
                    </a:lnTo>
                    <a:lnTo>
                      <a:pt x="1096" y="0"/>
                    </a:lnTo>
                    <a:lnTo>
                      <a:pt x="906" y="39"/>
                    </a:lnTo>
                    <a:lnTo>
                      <a:pt x="895" y="44"/>
                    </a:lnTo>
                    <a:lnTo>
                      <a:pt x="885" y="56"/>
                    </a:lnTo>
                    <a:lnTo>
                      <a:pt x="801" y="261"/>
                    </a:lnTo>
                    <a:lnTo>
                      <a:pt x="795" y="261"/>
                    </a:lnTo>
                    <a:lnTo>
                      <a:pt x="23" y="289"/>
                    </a:lnTo>
                    <a:lnTo>
                      <a:pt x="12" y="289"/>
                    </a:lnTo>
                    <a:lnTo>
                      <a:pt x="6" y="295"/>
                    </a:lnTo>
                    <a:lnTo>
                      <a:pt x="0" y="305"/>
                    </a:lnTo>
                    <a:lnTo>
                      <a:pt x="0" y="317"/>
                    </a:lnTo>
                    <a:lnTo>
                      <a:pt x="34" y="667"/>
                    </a:lnTo>
                    <a:lnTo>
                      <a:pt x="34" y="678"/>
                    </a:lnTo>
                    <a:lnTo>
                      <a:pt x="40" y="684"/>
                    </a:lnTo>
                    <a:lnTo>
                      <a:pt x="46" y="689"/>
                    </a:lnTo>
                    <a:lnTo>
                      <a:pt x="56" y="695"/>
                    </a:lnTo>
                    <a:lnTo>
                      <a:pt x="640" y="745"/>
                    </a:lnTo>
                    <a:lnTo>
                      <a:pt x="645" y="745"/>
                    </a:lnTo>
                    <a:lnTo>
                      <a:pt x="651" y="745"/>
                    </a:lnTo>
                    <a:lnTo>
                      <a:pt x="673" y="756"/>
                    </a:lnTo>
                    <a:lnTo>
                      <a:pt x="701" y="778"/>
                    </a:lnTo>
                    <a:lnTo>
                      <a:pt x="734" y="806"/>
                    </a:lnTo>
                    <a:lnTo>
                      <a:pt x="746" y="822"/>
                    </a:lnTo>
                    <a:lnTo>
                      <a:pt x="751" y="845"/>
                    </a:lnTo>
                    <a:lnTo>
                      <a:pt x="756" y="872"/>
                    </a:lnTo>
                    <a:lnTo>
                      <a:pt x="746" y="889"/>
                    </a:lnTo>
                    <a:lnTo>
                      <a:pt x="734" y="900"/>
                    </a:lnTo>
                    <a:lnTo>
                      <a:pt x="723" y="906"/>
                    </a:lnTo>
                    <a:lnTo>
                      <a:pt x="23" y="906"/>
                    </a:lnTo>
                    <a:lnTo>
                      <a:pt x="17" y="912"/>
                    </a:lnTo>
                    <a:lnTo>
                      <a:pt x="6" y="917"/>
                    </a:lnTo>
                    <a:lnTo>
                      <a:pt x="0" y="923"/>
                    </a:lnTo>
                    <a:lnTo>
                      <a:pt x="0" y="934"/>
                    </a:lnTo>
                    <a:lnTo>
                      <a:pt x="0" y="944"/>
                    </a:lnTo>
                    <a:lnTo>
                      <a:pt x="6" y="956"/>
                    </a:lnTo>
                    <a:lnTo>
                      <a:pt x="17" y="961"/>
                    </a:lnTo>
                    <a:lnTo>
                      <a:pt x="23" y="961"/>
                    </a:lnTo>
                    <a:lnTo>
                      <a:pt x="101" y="961"/>
                    </a:lnTo>
                    <a:lnTo>
                      <a:pt x="84" y="973"/>
                    </a:lnTo>
                    <a:lnTo>
                      <a:pt x="67" y="984"/>
                    </a:lnTo>
                    <a:lnTo>
                      <a:pt x="61" y="1007"/>
                    </a:lnTo>
                    <a:lnTo>
                      <a:pt x="56" y="1022"/>
                    </a:lnTo>
                    <a:lnTo>
                      <a:pt x="61" y="1051"/>
                    </a:lnTo>
                    <a:lnTo>
                      <a:pt x="73" y="1068"/>
                    </a:lnTo>
                    <a:lnTo>
                      <a:pt x="95" y="1083"/>
                    </a:lnTo>
                    <a:lnTo>
                      <a:pt x="118" y="1089"/>
                    </a:lnTo>
                    <a:lnTo>
                      <a:pt x="145" y="1083"/>
                    </a:lnTo>
                    <a:lnTo>
                      <a:pt x="162" y="1068"/>
                    </a:lnTo>
                    <a:lnTo>
                      <a:pt x="179" y="1051"/>
                    </a:lnTo>
                    <a:lnTo>
                      <a:pt x="185" y="1022"/>
                    </a:lnTo>
                    <a:lnTo>
                      <a:pt x="179" y="1007"/>
                    </a:lnTo>
                    <a:lnTo>
                      <a:pt x="173" y="984"/>
                    </a:lnTo>
                    <a:lnTo>
                      <a:pt x="156" y="973"/>
                    </a:lnTo>
                    <a:lnTo>
                      <a:pt x="139" y="961"/>
                    </a:lnTo>
                    <a:lnTo>
                      <a:pt x="579" y="961"/>
                    </a:lnTo>
                    <a:lnTo>
                      <a:pt x="562" y="973"/>
                    </a:lnTo>
                    <a:lnTo>
                      <a:pt x="550" y="984"/>
                    </a:lnTo>
                    <a:lnTo>
                      <a:pt x="540" y="1007"/>
                    </a:lnTo>
                    <a:lnTo>
                      <a:pt x="535" y="1022"/>
                    </a:lnTo>
                    <a:lnTo>
                      <a:pt x="540" y="1051"/>
                    </a:lnTo>
                    <a:lnTo>
                      <a:pt x="556" y="1068"/>
                    </a:lnTo>
                    <a:lnTo>
                      <a:pt x="573" y="1083"/>
                    </a:lnTo>
                    <a:lnTo>
                      <a:pt x="601" y="1089"/>
                    </a:lnTo>
                    <a:lnTo>
                      <a:pt x="623" y="1083"/>
                    </a:lnTo>
                    <a:lnTo>
                      <a:pt x="645" y="1068"/>
                    </a:lnTo>
                    <a:lnTo>
                      <a:pt x="657" y="1051"/>
                    </a:lnTo>
                    <a:lnTo>
                      <a:pt x="662" y="1022"/>
                    </a:lnTo>
                    <a:lnTo>
                      <a:pt x="662" y="1007"/>
                    </a:lnTo>
                    <a:lnTo>
                      <a:pt x="651" y="984"/>
                    </a:lnTo>
                    <a:lnTo>
                      <a:pt x="640" y="973"/>
                    </a:lnTo>
                    <a:lnTo>
                      <a:pt x="617" y="961"/>
                    </a:lnTo>
                    <a:lnTo>
                      <a:pt x="729" y="961"/>
                    </a:lnTo>
                    <a:lnTo>
                      <a:pt x="734" y="961"/>
                    </a:lnTo>
                    <a:lnTo>
                      <a:pt x="767" y="944"/>
                    </a:lnTo>
                    <a:lnTo>
                      <a:pt x="784" y="934"/>
                    </a:lnTo>
                    <a:lnTo>
                      <a:pt x="795" y="917"/>
                    </a:lnTo>
                    <a:lnTo>
                      <a:pt x="807" y="900"/>
                    </a:lnTo>
                    <a:lnTo>
                      <a:pt x="812" y="878"/>
                    </a:lnTo>
                    <a:lnTo>
                      <a:pt x="812" y="856"/>
                    </a:lnTo>
                    <a:lnTo>
                      <a:pt x="807" y="828"/>
                    </a:lnTo>
                    <a:lnTo>
                      <a:pt x="795" y="800"/>
                    </a:lnTo>
                    <a:lnTo>
                      <a:pt x="779" y="778"/>
                    </a:lnTo>
                    <a:lnTo>
                      <a:pt x="746" y="745"/>
                    </a:lnTo>
                    <a:lnTo>
                      <a:pt x="712" y="717"/>
                    </a:lnTo>
                    <a:lnTo>
                      <a:pt x="684" y="695"/>
                    </a:lnTo>
                    <a:lnTo>
                      <a:pt x="934" y="94"/>
                    </a:lnTo>
                    <a:lnTo>
                      <a:pt x="1106" y="56"/>
                    </a:lnTo>
                    <a:lnTo>
                      <a:pt x="1117" y="50"/>
                    </a:lnTo>
                    <a:lnTo>
                      <a:pt x="1123" y="44"/>
                    </a:lnTo>
                    <a:lnTo>
                      <a:pt x="1129" y="33"/>
                    </a:lnTo>
                    <a:lnTo>
                      <a:pt x="1129" y="23"/>
                    </a:lnTo>
                    <a:close/>
                    <a:moveTo>
                      <a:pt x="162" y="1022"/>
                    </a:moveTo>
                    <a:lnTo>
                      <a:pt x="156" y="1039"/>
                    </a:lnTo>
                    <a:lnTo>
                      <a:pt x="151" y="1056"/>
                    </a:lnTo>
                    <a:lnTo>
                      <a:pt x="134" y="1062"/>
                    </a:lnTo>
                    <a:lnTo>
                      <a:pt x="118" y="1068"/>
                    </a:lnTo>
                    <a:lnTo>
                      <a:pt x="101" y="1062"/>
                    </a:lnTo>
                    <a:lnTo>
                      <a:pt x="90" y="1056"/>
                    </a:lnTo>
                    <a:lnTo>
                      <a:pt x="78" y="1039"/>
                    </a:lnTo>
                    <a:lnTo>
                      <a:pt x="78" y="1022"/>
                    </a:lnTo>
                    <a:lnTo>
                      <a:pt x="78" y="1007"/>
                    </a:lnTo>
                    <a:lnTo>
                      <a:pt x="90" y="995"/>
                    </a:lnTo>
                    <a:lnTo>
                      <a:pt x="101" y="984"/>
                    </a:lnTo>
                    <a:lnTo>
                      <a:pt x="118" y="978"/>
                    </a:lnTo>
                    <a:lnTo>
                      <a:pt x="134" y="984"/>
                    </a:lnTo>
                    <a:lnTo>
                      <a:pt x="151" y="995"/>
                    </a:lnTo>
                    <a:lnTo>
                      <a:pt x="156" y="1007"/>
                    </a:lnTo>
                    <a:lnTo>
                      <a:pt x="162" y="1022"/>
                    </a:lnTo>
                    <a:close/>
                    <a:moveTo>
                      <a:pt x="645" y="1022"/>
                    </a:moveTo>
                    <a:lnTo>
                      <a:pt x="640" y="1039"/>
                    </a:lnTo>
                    <a:lnTo>
                      <a:pt x="628" y="1056"/>
                    </a:lnTo>
                    <a:lnTo>
                      <a:pt x="617" y="1062"/>
                    </a:lnTo>
                    <a:lnTo>
                      <a:pt x="601" y="1068"/>
                    </a:lnTo>
                    <a:lnTo>
                      <a:pt x="584" y="1062"/>
                    </a:lnTo>
                    <a:lnTo>
                      <a:pt x="567" y="1056"/>
                    </a:lnTo>
                    <a:lnTo>
                      <a:pt x="562" y="1039"/>
                    </a:lnTo>
                    <a:lnTo>
                      <a:pt x="556" y="1022"/>
                    </a:lnTo>
                    <a:lnTo>
                      <a:pt x="562" y="1007"/>
                    </a:lnTo>
                    <a:lnTo>
                      <a:pt x="567" y="995"/>
                    </a:lnTo>
                    <a:lnTo>
                      <a:pt x="584" y="984"/>
                    </a:lnTo>
                    <a:lnTo>
                      <a:pt x="601" y="978"/>
                    </a:lnTo>
                    <a:lnTo>
                      <a:pt x="617" y="984"/>
                    </a:lnTo>
                    <a:lnTo>
                      <a:pt x="628" y="995"/>
                    </a:lnTo>
                    <a:lnTo>
                      <a:pt x="640" y="1007"/>
                    </a:lnTo>
                    <a:lnTo>
                      <a:pt x="645" y="1022"/>
                    </a:lnTo>
                    <a:close/>
                    <a:moveTo>
                      <a:pt x="668" y="556"/>
                    </a:moveTo>
                    <a:lnTo>
                      <a:pt x="668" y="450"/>
                    </a:lnTo>
                    <a:lnTo>
                      <a:pt x="723" y="450"/>
                    </a:lnTo>
                    <a:lnTo>
                      <a:pt x="684" y="556"/>
                    </a:lnTo>
                    <a:lnTo>
                      <a:pt x="668" y="556"/>
                    </a:lnTo>
                    <a:close/>
                    <a:moveTo>
                      <a:pt x="673" y="579"/>
                    </a:moveTo>
                    <a:lnTo>
                      <a:pt x="668" y="584"/>
                    </a:lnTo>
                    <a:lnTo>
                      <a:pt x="668" y="579"/>
                    </a:lnTo>
                    <a:lnTo>
                      <a:pt x="673" y="579"/>
                    </a:lnTo>
                    <a:close/>
                    <a:moveTo>
                      <a:pt x="67" y="450"/>
                    </a:moveTo>
                    <a:lnTo>
                      <a:pt x="139" y="450"/>
                    </a:lnTo>
                    <a:lnTo>
                      <a:pt x="139" y="556"/>
                    </a:lnTo>
                    <a:lnTo>
                      <a:pt x="78" y="556"/>
                    </a:lnTo>
                    <a:lnTo>
                      <a:pt x="67" y="450"/>
                    </a:lnTo>
                    <a:close/>
                    <a:moveTo>
                      <a:pt x="423" y="450"/>
                    </a:moveTo>
                    <a:lnTo>
                      <a:pt x="529" y="450"/>
                    </a:lnTo>
                    <a:lnTo>
                      <a:pt x="529" y="556"/>
                    </a:lnTo>
                    <a:lnTo>
                      <a:pt x="423" y="556"/>
                    </a:lnTo>
                    <a:lnTo>
                      <a:pt x="423" y="450"/>
                    </a:lnTo>
                    <a:close/>
                    <a:moveTo>
                      <a:pt x="295" y="434"/>
                    </a:moveTo>
                    <a:lnTo>
                      <a:pt x="295" y="333"/>
                    </a:lnTo>
                    <a:lnTo>
                      <a:pt x="401" y="328"/>
                    </a:lnTo>
                    <a:lnTo>
                      <a:pt x="401" y="434"/>
                    </a:lnTo>
                    <a:lnTo>
                      <a:pt x="295" y="434"/>
                    </a:lnTo>
                    <a:close/>
                    <a:moveTo>
                      <a:pt x="401" y="450"/>
                    </a:moveTo>
                    <a:lnTo>
                      <a:pt x="401" y="556"/>
                    </a:lnTo>
                    <a:lnTo>
                      <a:pt x="295" y="556"/>
                    </a:lnTo>
                    <a:lnTo>
                      <a:pt x="295" y="450"/>
                    </a:lnTo>
                    <a:lnTo>
                      <a:pt x="401" y="450"/>
                    </a:lnTo>
                    <a:close/>
                    <a:moveTo>
                      <a:pt x="162" y="434"/>
                    </a:moveTo>
                    <a:lnTo>
                      <a:pt x="162" y="339"/>
                    </a:lnTo>
                    <a:lnTo>
                      <a:pt x="273" y="333"/>
                    </a:lnTo>
                    <a:lnTo>
                      <a:pt x="273" y="434"/>
                    </a:lnTo>
                    <a:lnTo>
                      <a:pt x="162" y="434"/>
                    </a:lnTo>
                    <a:close/>
                    <a:moveTo>
                      <a:pt x="273" y="450"/>
                    </a:moveTo>
                    <a:lnTo>
                      <a:pt x="273" y="556"/>
                    </a:lnTo>
                    <a:lnTo>
                      <a:pt x="162" y="556"/>
                    </a:lnTo>
                    <a:lnTo>
                      <a:pt x="162" y="450"/>
                    </a:lnTo>
                    <a:lnTo>
                      <a:pt x="273" y="450"/>
                    </a:lnTo>
                    <a:close/>
                    <a:moveTo>
                      <a:pt x="273" y="579"/>
                    </a:moveTo>
                    <a:lnTo>
                      <a:pt x="273" y="655"/>
                    </a:lnTo>
                    <a:lnTo>
                      <a:pt x="162" y="645"/>
                    </a:lnTo>
                    <a:lnTo>
                      <a:pt x="162" y="579"/>
                    </a:lnTo>
                    <a:lnTo>
                      <a:pt x="273" y="579"/>
                    </a:lnTo>
                    <a:close/>
                    <a:moveTo>
                      <a:pt x="295" y="579"/>
                    </a:moveTo>
                    <a:lnTo>
                      <a:pt x="401" y="579"/>
                    </a:lnTo>
                    <a:lnTo>
                      <a:pt x="401" y="667"/>
                    </a:lnTo>
                    <a:lnTo>
                      <a:pt x="295" y="655"/>
                    </a:lnTo>
                    <a:lnTo>
                      <a:pt x="295" y="579"/>
                    </a:lnTo>
                    <a:close/>
                    <a:moveTo>
                      <a:pt x="423" y="579"/>
                    </a:moveTo>
                    <a:lnTo>
                      <a:pt x="529" y="579"/>
                    </a:lnTo>
                    <a:lnTo>
                      <a:pt x="529" y="678"/>
                    </a:lnTo>
                    <a:lnTo>
                      <a:pt x="423" y="667"/>
                    </a:lnTo>
                    <a:lnTo>
                      <a:pt x="423" y="579"/>
                    </a:lnTo>
                    <a:close/>
                    <a:moveTo>
                      <a:pt x="423" y="434"/>
                    </a:moveTo>
                    <a:lnTo>
                      <a:pt x="423" y="328"/>
                    </a:lnTo>
                    <a:lnTo>
                      <a:pt x="529" y="322"/>
                    </a:lnTo>
                    <a:lnTo>
                      <a:pt x="529" y="434"/>
                    </a:lnTo>
                    <a:lnTo>
                      <a:pt x="423" y="434"/>
                    </a:lnTo>
                    <a:close/>
                    <a:moveTo>
                      <a:pt x="545" y="450"/>
                    </a:moveTo>
                    <a:lnTo>
                      <a:pt x="651" y="450"/>
                    </a:lnTo>
                    <a:lnTo>
                      <a:pt x="651" y="556"/>
                    </a:lnTo>
                    <a:lnTo>
                      <a:pt x="545" y="556"/>
                    </a:lnTo>
                    <a:lnTo>
                      <a:pt x="545" y="450"/>
                    </a:lnTo>
                    <a:close/>
                    <a:moveTo>
                      <a:pt x="545" y="434"/>
                    </a:moveTo>
                    <a:lnTo>
                      <a:pt x="545" y="322"/>
                    </a:lnTo>
                    <a:lnTo>
                      <a:pt x="651" y="322"/>
                    </a:lnTo>
                    <a:lnTo>
                      <a:pt x="651" y="434"/>
                    </a:lnTo>
                    <a:lnTo>
                      <a:pt x="545" y="434"/>
                    </a:lnTo>
                    <a:close/>
                    <a:moveTo>
                      <a:pt x="56" y="339"/>
                    </a:moveTo>
                    <a:lnTo>
                      <a:pt x="139" y="339"/>
                    </a:lnTo>
                    <a:lnTo>
                      <a:pt x="139" y="434"/>
                    </a:lnTo>
                    <a:lnTo>
                      <a:pt x="67" y="434"/>
                    </a:lnTo>
                    <a:lnTo>
                      <a:pt x="67" y="450"/>
                    </a:lnTo>
                    <a:lnTo>
                      <a:pt x="56" y="339"/>
                    </a:lnTo>
                    <a:close/>
                    <a:moveTo>
                      <a:pt x="78" y="579"/>
                    </a:moveTo>
                    <a:lnTo>
                      <a:pt x="139" y="579"/>
                    </a:lnTo>
                    <a:lnTo>
                      <a:pt x="139" y="645"/>
                    </a:lnTo>
                    <a:lnTo>
                      <a:pt x="84" y="640"/>
                    </a:lnTo>
                    <a:lnTo>
                      <a:pt x="78" y="579"/>
                    </a:lnTo>
                    <a:close/>
                    <a:moveTo>
                      <a:pt x="545" y="678"/>
                    </a:moveTo>
                    <a:lnTo>
                      <a:pt x="545" y="579"/>
                    </a:lnTo>
                    <a:lnTo>
                      <a:pt x="651" y="579"/>
                    </a:lnTo>
                    <a:lnTo>
                      <a:pt x="651" y="634"/>
                    </a:lnTo>
                    <a:lnTo>
                      <a:pt x="628" y="689"/>
                    </a:lnTo>
                    <a:lnTo>
                      <a:pt x="545" y="678"/>
                    </a:lnTo>
                    <a:close/>
                    <a:moveTo>
                      <a:pt x="734" y="434"/>
                    </a:moveTo>
                    <a:lnTo>
                      <a:pt x="668" y="434"/>
                    </a:lnTo>
                    <a:lnTo>
                      <a:pt x="668" y="322"/>
                    </a:lnTo>
                    <a:lnTo>
                      <a:pt x="779" y="317"/>
                    </a:lnTo>
                    <a:lnTo>
                      <a:pt x="734" y="4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cs typeface="+mn-ea"/>
                  <a:sym typeface="+mn-lt"/>
                </a:endParaRPr>
              </a:p>
            </p:txBody>
          </p:sp>
          <p:sp>
            <p:nvSpPr>
              <p:cNvPr id="12" name="Freeform: Shape 31"/>
              <p:cNvSpPr/>
              <p:nvPr/>
            </p:nvSpPr>
            <p:spPr bwMode="auto">
              <a:xfrm>
                <a:off x="1709738" y="704850"/>
                <a:ext cx="12700" cy="11113"/>
              </a:xfrm>
              <a:custGeom>
                <a:avLst/>
                <a:gdLst>
                  <a:gd name="T0" fmla="*/ 0 w 38"/>
                  <a:gd name="T1" fmla="*/ 15 h 38"/>
                  <a:gd name="T2" fmla="*/ 6 w 38"/>
                  <a:gd name="T3" fmla="*/ 32 h 38"/>
                  <a:gd name="T4" fmla="*/ 17 w 38"/>
                  <a:gd name="T5" fmla="*/ 38 h 38"/>
                  <a:gd name="T6" fmla="*/ 33 w 38"/>
                  <a:gd name="T7" fmla="*/ 32 h 38"/>
                  <a:gd name="T8" fmla="*/ 38 w 38"/>
                  <a:gd name="T9" fmla="*/ 15 h 38"/>
                  <a:gd name="T10" fmla="*/ 33 w 38"/>
                  <a:gd name="T11" fmla="*/ 4 h 38"/>
                  <a:gd name="T12" fmla="*/ 17 w 38"/>
                  <a:gd name="T13" fmla="*/ 0 h 38"/>
                  <a:gd name="T14" fmla="*/ 6 w 38"/>
                  <a:gd name="T15" fmla="*/ 4 h 38"/>
                  <a:gd name="T16" fmla="*/ 0 w 38"/>
                  <a:gd name="T1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0" y="15"/>
                    </a:moveTo>
                    <a:lnTo>
                      <a:pt x="6" y="32"/>
                    </a:lnTo>
                    <a:lnTo>
                      <a:pt x="17" y="38"/>
                    </a:lnTo>
                    <a:lnTo>
                      <a:pt x="33" y="32"/>
                    </a:lnTo>
                    <a:lnTo>
                      <a:pt x="38" y="15"/>
                    </a:lnTo>
                    <a:lnTo>
                      <a:pt x="33" y="4"/>
                    </a:lnTo>
                    <a:lnTo>
                      <a:pt x="17" y="0"/>
                    </a:lnTo>
                    <a:lnTo>
                      <a:pt x="6" y="4"/>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 name="Freeform: Shape 32"/>
              <p:cNvSpPr/>
              <p:nvPr/>
            </p:nvSpPr>
            <p:spPr bwMode="auto">
              <a:xfrm>
                <a:off x="1862138" y="704850"/>
                <a:ext cx="11113" cy="11113"/>
              </a:xfrm>
              <a:custGeom>
                <a:avLst/>
                <a:gdLst>
                  <a:gd name="T0" fmla="*/ 0 w 38"/>
                  <a:gd name="T1" fmla="*/ 15 h 38"/>
                  <a:gd name="T2" fmla="*/ 5 w 38"/>
                  <a:gd name="T3" fmla="*/ 32 h 38"/>
                  <a:gd name="T4" fmla="*/ 22 w 38"/>
                  <a:gd name="T5" fmla="*/ 38 h 38"/>
                  <a:gd name="T6" fmla="*/ 34 w 38"/>
                  <a:gd name="T7" fmla="*/ 32 h 38"/>
                  <a:gd name="T8" fmla="*/ 38 w 38"/>
                  <a:gd name="T9" fmla="*/ 15 h 38"/>
                  <a:gd name="T10" fmla="*/ 34 w 38"/>
                  <a:gd name="T11" fmla="*/ 4 h 38"/>
                  <a:gd name="T12" fmla="*/ 22 w 38"/>
                  <a:gd name="T13" fmla="*/ 0 h 38"/>
                  <a:gd name="T14" fmla="*/ 5 w 38"/>
                  <a:gd name="T15" fmla="*/ 4 h 38"/>
                  <a:gd name="T16" fmla="*/ 0 w 38"/>
                  <a:gd name="T1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0" y="15"/>
                    </a:moveTo>
                    <a:lnTo>
                      <a:pt x="5" y="32"/>
                    </a:lnTo>
                    <a:lnTo>
                      <a:pt x="22" y="38"/>
                    </a:lnTo>
                    <a:lnTo>
                      <a:pt x="34" y="32"/>
                    </a:lnTo>
                    <a:lnTo>
                      <a:pt x="38" y="15"/>
                    </a:lnTo>
                    <a:lnTo>
                      <a:pt x="34" y="4"/>
                    </a:lnTo>
                    <a:lnTo>
                      <a:pt x="22" y="0"/>
                    </a:lnTo>
                    <a:lnTo>
                      <a:pt x="5" y="4"/>
                    </a:ln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14" name="Rectangle: Rounded Corners 10"/>
            <p:cNvSpPr/>
            <p:nvPr/>
          </p:nvSpPr>
          <p:spPr>
            <a:xfrm>
              <a:off x="854" y="6128"/>
              <a:ext cx="8482" cy="1306"/>
            </a:xfrm>
            <a:prstGeom prst="roundRect">
              <a:avLst>
                <a:gd name="adj" fmla="val 0"/>
              </a:avLst>
            </a:prstGeom>
            <a:solidFill>
              <a:schemeClr val="bg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5" name="Freeform: Shape 11"/>
            <p:cNvSpPr/>
            <p:nvPr/>
          </p:nvSpPr>
          <p:spPr>
            <a:xfrm>
              <a:off x="8308" y="6109"/>
              <a:ext cx="2462" cy="1306"/>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nvGrpSpPr>
            <p:cNvPr id="16" name="Group 33"/>
            <p:cNvGrpSpPr/>
            <p:nvPr/>
          </p:nvGrpSpPr>
          <p:grpSpPr bwMode="auto">
            <a:xfrm>
              <a:off x="9970" y="6620"/>
              <a:ext cx="492" cy="512"/>
              <a:chOff x="5421312" y="5200650"/>
              <a:chExt cx="377826" cy="393701"/>
            </a:xfrm>
            <a:solidFill>
              <a:schemeClr val="bg1"/>
            </a:solidFill>
            <a:effectLst>
              <a:outerShdw blurRad="63500" sx="102000" sy="102000" algn="ctr" rotWithShape="0">
                <a:prstClr val="black">
                  <a:alpha val="40000"/>
                </a:prstClr>
              </a:outerShdw>
            </a:effectLst>
          </p:grpSpPr>
          <p:sp>
            <p:nvSpPr>
              <p:cNvPr id="17" name="Freeform: Shape 34"/>
              <p:cNvSpPr/>
              <p:nvPr/>
            </p:nvSpPr>
            <p:spPr bwMode="auto">
              <a:xfrm>
                <a:off x="5421312" y="5383906"/>
                <a:ext cx="202603" cy="210445"/>
              </a:xfrm>
              <a:custGeom>
                <a:avLst/>
                <a:gdLst>
                  <a:gd name="T0" fmla="*/ 337 w 459"/>
                  <a:gd name="T1" fmla="*/ 121 h 789"/>
                  <a:gd name="T2" fmla="*/ 0 w 459"/>
                  <a:gd name="T3" fmla="*/ 0 h 789"/>
                  <a:gd name="T4" fmla="*/ 0 w 459"/>
                  <a:gd name="T5" fmla="*/ 4 h 789"/>
                  <a:gd name="T6" fmla="*/ 0 w 459"/>
                  <a:gd name="T7" fmla="*/ 623 h 789"/>
                  <a:gd name="T8" fmla="*/ 459 w 459"/>
                  <a:gd name="T9" fmla="*/ 789 h 789"/>
                  <a:gd name="T10" fmla="*/ 459 w 459"/>
                  <a:gd name="T11" fmla="*/ 165 h 789"/>
                  <a:gd name="T12" fmla="*/ 337 w 459"/>
                  <a:gd name="T13" fmla="*/ 121 h 789"/>
                </a:gdLst>
                <a:ahLst/>
                <a:cxnLst>
                  <a:cxn ang="0">
                    <a:pos x="T0" y="T1"/>
                  </a:cxn>
                  <a:cxn ang="0">
                    <a:pos x="T2" y="T3"/>
                  </a:cxn>
                  <a:cxn ang="0">
                    <a:pos x="T4" y="T5"/>
                  </a:cxn>
                  <a:cxn ang="0">
                    <a:pos x="T6" y="T7"/>
                  </a:cxn>
                  <a:cxn ang="0">
                    <a:pos x="T8" y="T9"/>
                  </a:cxn>
                  <a:cxn ang="0">
                    <a:pos x="T10" y="T11"/>
                  </a:cxn>
                  <a:cxn ang="0">
                    <a:pos x="T12" y="T13"/>
                  </a:cxn>
                </a:cxnLst>
                <a:rect l="0" t="0" r="r" b="b"/>
                <a:pathLst>
                  <a:path w="459" h="789">
                    <a:moveTo>
                      <a:pt x="337" y="121"/>
                    </a:moveTo>
                    <a:lnTo>
                      <a:pt x="0" y="0"/>
                    </a:lnTo>
                    <a:lnTo>
                      <a:pt x="0" y="4"/>
                    </a:lnTo>
                    <a:lnTo>
                      <a:pt x="0" y="623"/>
                    </a:lnTo>
                    <a:lnTo>
                      <a:pt x="459" y="789"/>
                    </a:lnTo>
                    <a:lnTo>
                      <a:pt x="459" y="165"/>
                    </a:lnTo>
                    <a:lnTo>
                      <a:pt x="337" y="1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 name="Freeform: Shape 35"/>
              <p:cNvSpPr/>
              <p:nvPr/>
            </p:nvSpPr>
            <p:spPr bwMode="auto">
              <a:xfrm>
                <a:off x="5427662" y="5200650"/>
                <a:ext cx="363538" cy="133350"/>
              </a:xfrm>
              <a:custGeom>
                <a:avLst/>
                <a:gdLst>
                  <a:gd name="T0" fmla="*/ 460 w 917"/>
                  <a:gd name="T1" fmla="*/ 335 h 335"/>
                  <a:gd name="T2" fmla="*/ 917 w 917"/>
                  <a:gd name="T3" fmla="*/ 167 h 335"/>
                  <a:gd name="T4" fmla="*/ 460 w 917"/>
                  <a:gd name="T5" fmla="*/ 0 h 335"/>
                  <a:gd name="T6" fmla="*/ 1 w 917"/>
                  <a:gd name="T7" fmla="*/ 168 h 335"/>
                  <a:gd name="T8" fmla="*/ 0 w 917"/>
                  <a:gd name="T9" fmla="*/ 168 h 335"/>
                  <a:gd name="T10" fmla="*/ 243 w 917"/>
                  <a:gd name="T11" fmla="*/ 256 h 335"/>
                  <a:gd name="T12" fmla="*/ 460 w 917"/>
                  <a:gd name="T13" fmla="*/ 335 h 335"/>
                </a:gdLst>
                <a:ahLst/>
                <a:cxnLst>
                  <a:cxn ang="0">
                    <a:pos x="T0" y="T1"/>
                  </a:cxn>
                  <a:cxn ang="0">
                    <a:pos x="T2" y="T3"/>
                  </a:cxn>
                  <a:cxn ang="0">
                    <a:pos x="T4" y="T5"/>
                  </a:cxn>
                  <a:cxn ang="0">
                    <a:pos x="T6" y="T7"/>
                  </a:cxn>
                  <a:cxn ang="0">
                    <a:pos x="T8" y="T9"/>
                  </a:cxn>
                  <a:cxn ang="0">
                    <a:pos x="T10" y="T11"/>
                  </a:cxn>
                  <a:cxn ang="0">
                    <a:pos x="T12" y="T13"/>
                  </a:cxn>
                </a:cxnLst>
                <a:rect l="0" t="0" r="r" b="b"/>
                <a:pathLst>
                  <a:path w="917" h="335">
                    <a:moveTo>
                      <a:pt x="460" y="335"/>
                    </a:moveTo>
                    <a:lnTo>
                      <a:pt x="917" y="167"/>
                    </a:lnTo>
                    <a:lnTo>
                      <a:pt x="460" y="0"/>
                    </a:lnTo>
                    <a:lnTo>
                      <a:pt x="1" y="168"/>
                    </a:lnTo>
                    <a:lnTo>
                      <a:pt x="0" y="168"/>
                    </a:lnTo>
                    <a:lnTo>
                      <a:pt x="243" y="256"/>
                    </a:lnTo>
                    <a:lnTo>
                      <a:pt x="460" y="3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 name="Freeform: Shape 36"/>
              <p:cNvSpPr/>
              <p:nvPr/>
            </p:nvSpPr>
            <p:spPr bwMode="auto">
              <a:xfrm>
                <a:off x="5616575" y="5280025"/>
                <a:ext cx="182563" cy="314325"/>
              </a:xfrm>
              <a:custGeom>
                <a:avLst/>
                <a:gdLst>
                  <a:gd name="T0" fmla="*/ 458 w 458"/>
                  <a:gd name="T1" fmla="*/ 9 h 791"/>
                  <a:gd name="T2" fmla="*/ 458 w 458"/>
                  <a:gd name="T3" fmla="*/ 2 h 791"/>
                  <a:gd name="T4" fmla="*/ 458 w 458"/>
                  <a:gd name="T5" fmla="*/ 0 h 791"/>
                  <a:gd name="T6" fmla="*/ 0 w 458"/>
                  <a:gd name="T7" fmla="*/ 167 h 791"/>
                  <a:gd name="T8" fmla="*/ 0 w 458"/>
                  <a:gd name="T9" fmla="*/ 791 h 791"/>
                  <a:gd name="T10" fmla="*/ 458 w 458"/>
                  <a:gd name="T11" fmla="*/ 625 h 791"/>
                  <a:gd name="T12" fmla="*/ 458 w 458"/>
                  <a:gd name="T13" fmla="*/ 9 h 791"/>
                </a:gdLst>
                <a:ahLst/>
                <a:cxnLst>
                  <a:cxn ang="0">
                    <a:pos x="T0" y="T1"/>
                  </a:cxn>
                  <a:cxn ang="0">
                    <a:pos x="T2" y="T3"/>
                  </a:cxn>
                  <a:cxn ang="0">
                    <a:pos x="T4" y="T5"/>
                  </a:cxn>
                  <a:cxn ang="0">
                    <a:pos x="T6" y="T7"/>
                  </a:cxn>
                  <a:cxn ang="0">
                    <a:pos x="T8" y="T9"/>
                  </a:cxn>
                  <a:cxn ang="0">
                    <a:pos x="T10" y="T11"/>
                  </a:cxn>
                  <a:cxn ang="0">
                    <a:pos x="T12" y="T13"/>
                  </a:cxn>
                </a:cxnLst>
                <a:rect l="0" t="0" r="r" b="b"/>
                <a:pathLst>
                  <a:path w="458" h="791">
                    <a:moveTo>
                      <a:pt x="458" y="9"/>
                    </a:moveTo>
                    <a:lnTo>
                      <a:pt x="458" y="2"/>
                    </a:lnTo>
                    <a:lnTo>
                      <a:pt x="458" y="0"/>
                    </a:lnTo>
                    <a:lnTo>
                      <a:pt x="0" y="167"/>
                    </a:lnTo>
                    <a:lnTo>
                      <a:pt x="0" y="791"/>
                    </a:lnTo>
                    <a:lnTo>
                      <a:pt x="458" y="625"/>
                    </a:lnTo>
                    <a:lnTo>
                      <a:pt x="458"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20" name="Rectangle: Rounded Corners 8"/>
            <p:cNvSpPr/>
            <p:nvPr/>
          </p:nvSpPr>
          <p:spPr>
            <a:xfrm>
              <a:off x="897" y="7658"/>
              <a:ext cx="8482" cy="1306"/>
            </a:xfrm>
            <a:prstGeom prst="roundRect">
              <a:avLst>
                <a:gd name="adj" fmla="val 0"/>
              </a:avLst>
            </a:prstGeom>
            <a:solidFill>
              <a:schemeClr val="bg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1" name="Freeform: Shape 9"/>
            <p:cNvSpPr/>
            <p:nvPr/>
          </p:nvSpPr>
          <p:spPr>
            <a:xfrm>
              <a:off x="8305" y="7610"/>
              <a:ext cx="2462" cy="1306"/>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nvGrpSpPr>
            <p:cNvPr id="22" name="Group 37"/>
            <p:cNvGrpSpPr/>
            <p:nvPr/>
          </p:nvGrpSpPr>
          <p:grpSpPr bwMode="auto">
            <a:xfrm>
              <a:off x="9860" y="8072"/>
              <a:ext cx="710" cy="545"/>
              <a:chOff x="1450975" y="2559050"/>
              <a:chExt cx="287338" cy="220663"/>
            </a:xfrm>
            <a:solidFill>
              <a:schemeClr val="bg1"/>
            </a:solidFill>
            <a:effectLst>
              <a:outerShdw blurRad="63500" sx="102000" sy="102000" algn="ctr" rotWithShape="0">
                <a:prstClr val="black">
                  <a:alpha val="40000"/>
                </a:prstClr>
              </a:outerShdw>
            </a:effectLst>
          </p:grpSpPr>
          <p:sp>
            <p:nvSpPr>
              <p:cNvPr id="41" name="Freeform: Shape 38"/>
              <p:cNvSpPr/>
              <p:nvPr/>
            </p:nvSpPr>
            <p:spPr bwMode="auto">
              <a:xfrm>
                <a:off x="1552575" y="2559050"/>
                <a:ext cx="185738" cy="187325"/>
              </a:xfrm>
              <a:custGeom>
                <a:avLst/>
                <a:gdLst>
                  <a:gd name="T0" fmla="*/ 15 w 587"/>
                  <a:gd name="T1" fmla="*/ 0 h 588"/>
                  <a:gd name="T2" fmla="*/ 9 w 587"/>
                  <a:gd name="T3" fmla="*/ 2 h 588"/>
                  <a:gd name="T4" fmla="*/ 4 w 587"/>
                  <a:gd name="T5" fmla="*/ 5 h 588"/>
                  <a:gd name="T6" fmla="*/ 1 w 587"/>
                  <a:gd name="T7" fmla="*/ 10 h 588"/>
                  <a:gd name="T8" fmla="*/ 0 w 587"/>
                  <a:gd name="T9" fmla="*/ 15 h 588"/>
                  <a:gd name="T10" fmla="*/ 14 w 587"/>
                  <a:gd name="T11" fmla="*/ 453 h 588"/>
                  <a:gd name="T12" fmla="*/ 40 w 587"/>
                  <a:gd name="T13" fmla="*/ 458 h 588"/>
                  <a:gd name="T14" fmla="*/ 64 w 587"/>
                  <a:gd name="T15" fmla="*/ 469 h 588"/>
                  <a:gd name="T16" fmla="*/ 85 w 587"/>
                  <a:gd name="T17" fmla="*/ 483 h 588"/>
                  <a:gd name="T18" fmla="*/ 105 w 587"/>
                  <a:gd name="T19" fmla="*/ 501 h 588"/>
                  <a:gd name="T20" fmla="*/ 119 w 587"/>
                  <a:gd name="T21" fmla="*/ 524 h 588"/>
                  <a:gd name="T22" fmla="*/ 129 w 587"/>
                  <a:gd name="T23" fmla="*/ 548 h 588"/>
                  <a:gd name="T24" fmla="*/ 135 w 587"/>
                  <a:gd name="T25" fmla="*/ 574 h 588"/>
                  <a:gd name="T26" fmla="*/ 286 w 587"/>
                  <a:gd name="T27" fmla="*/ 588 h 588"/>
                  <a:gd name="T28" fmla="*/ 288 w 587"/>
                  <a:gd name="T29" fmla="*/ 560 h 588"/>
                  <a:gd name="T30" fmla="*/ 297 w 587"/>
                  <a:gd name="T31" fmla="*/ 536 h 588"/>
                  <a:gd name="T32" fmla="*/ 308 w 587"/>
                  <a:gd name="T33" fmla="*/ 512 h 588"/>
                  <a:gd name="T34" fmla="*/ 326 w 587"/>
                  <a:gd name="T35" fmla="*/ 492 h 588"/>
                  <a:gd name="T36" fmla="*/ 346 w 587"/>
                  <a:gd name="T37" fmla="*/ 476 h 588"/>
                  <a:gd name="T38" fmla="*/ 369 w 587"/>
                  <a:gd name="T39" fmla="*/ 463 h 588"/>
                  <a:gd name="T40" fmla="*/ 394 w 587"/>
                  <a:gd name="T41" fmla="*/ 455 h 588"/>
                  <a:gd name="T42" fmla="*/ 421 w 587"/>
                  <a:gd name="T43" fmla="*/ 452 h 588"/>
                  <a:gd name="T44" fmla="*/ 449 w 587"/>
                  <a:gd name="T45" fmla="*/ 455 h 588"/>
                  <a:gd name="T46" fmla="*/ 474 w 587"/>
                  <a:gd name="T47" fmla="*/ 463 h 588"/>
                  <a:gd name="T48" fmla="*/ 497 w 587"/>
                  <a:gd name="T49" fmla="*/ 476 h 588"/>
                  <a:gd name="T50" fmla="*/ 517 w 587"/>
                  <a:gd name="T51" fmla="*/ 492 h 588"/>
                  <a:gd name="T52" fmla="*/ 534 w 587"/>
                  <a:gd name="T53" fmla="*/ 512 h 588"/>
                  <a:gd name="T54" fmla="*/ 547 w 587"/>
                  <a:gd name="T55" fmla="*/ 536 h 588"/>
                  <a:gd name="T56" fmla="*/ 554 w 587"/>
                  <a:gd name="T57" fmla="*/ 560 h 588"/>
                  <a:gd name="T58" fmla="*/ 556 w 587"/>
                  <a:gd name="T59" fmla="*/ 588 h 588"/>
                  <a:gd name="T60" fmla="*/ 574 w 587"/>
                  <a:gd name="T61" fmla="*/ 587 h 588"/>
                  <a:gd name="T62" fmla="*/ 580 w 587"/>
                  <a:gd name="T63" fmla="*/ 585 h 588"/>
                  <a:gd name="T64" fmla="*/ 584 w 587"/>
                  <a:gd name="T65" fmla="*/ 582 h 588"/>
                  <a:gd name="T66" fmla="*/ 586 w 587"/>
                  <a:gd name="T67" fmla="*/ 576 h 588"/>
                  <a:gd name="T68" fmla="*/ 587 w 587"/>
                  <a:gd name="T69" fmla="*/ 15 h 588"/>
                  <a:gd name="T70" fmla="*/ 585 w 587"/>
                  <a:gd name="T71" fmla="*/ 10 h 588"/>
                  <a:gd name="T72" fmla="*/ 582 w 587"/>
                  <a:gd name="T73" fmla="*/ 5 h 588"/>
                  <a:gd name="T74" fmla="*/ 578 w 587"/>
                  <a:gd name="T75" fmla="*/ 2 h 588"/>
                  <a:gd name="T76" fmla="*/ 572 w 587"/>
                  <a:gd name="T77" fmla="*/ 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7" h="588">
                    <a:moveTo>
                      <a:pt x="572" y="0"/>
                    </a:moveTo>
                    <a:lnTo>
                      <a:pt x="15" y="0"/>
                    </a:lnTo>
                    <a:lnTo>
                      <a:pt x="11" y="2"/>
                    </a:lnTo>
                    <a:lnTo>
                      <a:pt x="9" y="2"/>
                    </a:lnTo>
                    <a:lnTo>
                      <a:pt x="6" y="4"/>
                    </a:lnTo>
                    <a:lnTo>
                      <a:pt x="4" y="5"/>
                    </a:lnTo>
                    <a:lnTo>
                      <a:pt x="3" y="8"/>
                    </a:lnTo>
                    <a:lnTo>
                      <a:pt x="1" y="10"/>
                    </a:lnTo>
                    <a:lnTo>
                      <a:pt x="0" y="13"/>
                    </a:lnTo>
                    <a:lnTo>
                      <a:pt x="0" y="15"/>
                    </a:lnTo>
                    <a:lnTo>
                      <a:pt x="0" y="452"/>
                    </a:lnTo>
                    <a:lnTo>
                      <a:pt x="14" y="453"/>
                    </a:lnTo>
                    <a:lnTo>
                      <a:pt x="27" y="455"/>
                    </a:lnTo>
                    <a:lnTo>
                      <a:pt x="40" y="458"/>
                    </a:lnTo>
                    <a:lnTo>
                      <a:pt x="52" y="463"/>
                    </a:lnTo>
                    <a:lnTo>
                      <a:pt x="64" y="469"/>
                    </a:lnTo>
                    <a:lnTo>
                      <a:pt x="76" y="476"/>
                    </a:lnTo>
                    <a:lnTo>
                      <a:pt x="85" y="483"/>
                    </a:lnTo>
                    <a:lnTo>
                      <a:pt x="95" y="492"/>
                    </a:lnTo>
                    <a:lnTo>
                      <a:pt x="105" y="501"/>
                    </a:lnTo>
                    <a:lnTo>
                      <a:pt x="112" y="512"/>
                    </a:lnTo>
                    <a:lnTo>
                      <a:pt x="119" y="524"/>
                    </a:lnTo>
                    <a:lnTo>
                      <a:pt x="125" y="536"/>
                    </a:lnTo>
                    <a:lnTo>
                      <a:pt x="129" y="548"/>
                    </a:lnTo>
                    <a:lnTo>
                      <a:pt x="133" y="560"/>
                    </a:lnTo>
                    <a:lnTo>
                      <a:pt x="135" y="574"/>
                    </a:lnTo>
                    <a:lnTo>
                      <a:pt x="135" y="588"/>
                    </a:lnTo>
                    <a:lnTo>
                      <a:pt x="286" y="588"/>
                    </a:lnTo>
                    <a:lnTo>
                      <a:pt x="286" y="574"/>
                    </a:lnTo>
                    <a:lnTo>
                      <a:pt x="288" y="560"/>
                    </a:lnTo>
                    <a:lnTo>
                      <a:pt x="292" y="548"/>
                    </a:lnTo>
                    <a:lnTo>
                      <a:pt x="297" y="536"/>
                    </a:lnTo>
                    <a:lnTo>
                      <a:pt x="302" y="524"/>
                    </a:lnTo>
                    <a:lnTo>
                      <a:pt x="308" y="512"/>
                    </a:lnTo>
                    <a:lnTo>
                      <a:pt x="317" y="501"/>
                    </a:lnTo>
                    <a:lnTo>
                      <a:pt x="326" y="492"/>
                    </a:lnTo>
                    <a:lnTo>
                      <a:pt x="335" y="483"/>
                    </a:lnTo>
                    <a:lnTo>
                      <a:pt x="346" y="476"/>
                    </a:lnTo>
                    <a:lnTo>
                      <a:pt x="357" y="469"/>
                    </a:lnTo>
                    <a:lnTo>
                      <a:pt x="369" y="463"/>
                    </a:lnTo>
                    <a:lnTo>
                      <a:pt x="381" y="458"/>
                    </a:lnTo>
                    <a:lnTo>
                      <a:pt x="394" y="455"/>
                    </a:lnTo>
                    <a:lnTo>
                      <a:pt x="407" y="453"/>
                    </a:lnTo>
                    <a:lnTo>
                      <a:pt x="421" y="452"/>
                    </a:lnTo>
                    <a:lnTo>
                      <a:pt x="435" y="453"/>
                    </a:lnTo>
                    <a:lnTo>
                      <a:pt x="449" y="455"/>
                    </a:lnTo>
                    <a:lnTo>
                      <a:pt x="462" y="458"/>
                    </a:lnTo>
                    <a:lnTo>
                      <a:pt x="474" y="463"/>
                    </a:lnTo>
                    <a:lnTo>
                      <a:pt x="485" y="469"/>
                    </a:lnTo>
                    <a:lnTo>
                      <a:pt x="497" y="476"/>
                    </a:lnTo>
                    <a:lnTo>
                      <a:pt x="507" y="483"/>
                    </a:lnTo>
                    <a:lnTo>
                      <a:pt x="517" y="492"/>
                    </a:lnTo>
                    <a:lnTo>
                      <a:pt x="526" y="501"/>
                    </a:lnTo>
                    <a:lnTo>
                      <a:pt x="534" y="512"/>
                    </a:lnTo>
                    <a:lnTo>
                      <a:pt x="540" y="524"/>
                    </a:lnTo>
                    <a:lnTo>
                      <a:pt x="547" y="536"/>
                    </a:lnTo>
                    <a:lnTo>
                      <a:pt x="551" y="548"/>
                    </a:lnTo>
                    <a:lnTo>
                      <a:pt x="554" y="560"/>
                    </a:lnTo>
                    <a:lnTo>
                      <a:pt x="556" y="574"/>
                    </a:lnTo>
                    <a:lnTo>
                      <a:pt x="556" y="588"/>
                    </a:lnTo>
                    <a:lnTo>
                      <a:pt x="572" y="588"/>
                    </a:lnTo>
                    <a:lnTo>
                      <a:pt x="574" y="587"/>
                    </a:lnTo>
                    <a:lnTo>
                      <a:pt x="578" y="587"/>
                    </a:lnTo>
                    <a:lnTo>
                      <a:pt x="580" y="585"/>
                    </a:lnTo>
                    <a:lnTo>
                      <a:pt x="582" y="584"/>
                    </a:lnTo>
                    <a:lnTo>
                      <a:pt x="584" y="582"/>
                    </a:lnTo>
                    <a:lnTo>
                      <a:pt x="585" y="579"/>
                    </a:lnTo>
                    <a:lnTo>
                      <a:pt x="586" y="576"/>
                    </a:lnTo>
                    <a:lnTo>
                      <a:pt x="587" y="573"/>
                    </a:lnTo>
                    <a:lnTo>
                      <a:pt x="587" y="15"/>
                    </a:lnTo>
                    <a:lnTo>
                      <a:pt x="586" y="13"/>
                    </a:lnTo>
                    <a:lnTo>
                      <a:pt x="585" y="10"/>
                    </a:lnTo>
                    <a:lnTo>
                      <a:pt x="584" y="8"/>
                    </a:lnTo>
                    <a:lnTo>
                      <a:pt x="582" y="5"/>
                    </a:lnTo>
                    <a:lnTo>
                      <a:pt x="580" y="4"/>
                    </a:lnTo>
                    <a:lnTo>
                      <a:pt x="578" y="2"/>
                    </a:lnTo>
                    <a:lnTo>
                      <a:pt x="574" y="2"/>
                    </a:lnTo>
                    <a:lnTo>
                      <a:pt x="57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 name="Freeform: Shape 39"/>
              <p:cNvSpPr/>
              <p:nvPr/>
            </p:nvSpPr>
            <p:spPr bwMode="auto">
              <a:xfrm>
                <a:off x="1450975" y="2606675"/>
                <a:ext cx="92075" cy="115888"/>
              </a:xfrm>
              <a:custGeom>
                <a:avLst/>
                <a:gdLst>
                  <a:gd name="T0" fmla="*/ 145 w 287"/>
                  <a:gd name="T1" fmla="*/ 121 h 362"/>
                  <a:gd name="T2" fmla="*/ 134 w 287"/>
                  <a:gd name="T3" fmla="*/ 125 h 362"/>
                  <a:gd name="T4" fmla="*/ 127 w 287"/>
                  <a:gd name="T5" fmla="*/ 133 h 362"/>
                  <a:gd name="T6" fmla="*/ 121 w 287"/>
                  <a:gd name="T7" fmla="*/ 143 h 362"/>
                  <a:gd name="T8" fmla="*/ 121 w 287"/>
                  <a:gd name="T9" fmla="*/ 225 h 362"/>
                  <a:gd name="T10" fmla="*/ 120 w 287"/>
                  <a:gd name="T11" fmla="*/ 231 h 362"/>
                  <a:gd name="T12" fmla="*/ 117 w 287"/>
                  <a:gd name="T13" fmla="*/ 236 h 362"/>
                  <a:gd name="T14" fmla="*/ 112 w 287"/>
                  <a:gd name="T15" fmla="*/ 239 h 362"/>
                  <a:gd name="T16" fmla="*/ 106 w 287"/>
                  <a:gd name="T17" fmla="*/ 240 h 362"/>
                  <a:gd name="T18" fmla="*/ 100 w 287"/>
                  <a:gd name="T19" fmla="*/ 239 h 362"/>
                  <a:gd name="T20" fmla="*/ 96 w 287"/>
                  <a:gd name="T21" fmla="*/ 236 h 362"/>
                  <a:gd name="T22" fmla="*/ 92 w 287"/>
                  <a:gd name="T23" fmla="*/ 231 h 362"/>
                  <a:gd name="T24" fmla="*/ 91 w 287"/>
                  <a:gd name="T25" fmla="*/ 225 h 362"/>
                  <a:gd name="T26" fmla="*/ 91 w 287"/>
                  <a:gd name="T27" fmla="*/ 143 h 362"/>
                  <a:gd name="T28" fmla="*/ 93 w 287"/>
                  <a:gd name="T29" fmla="*/ 132 h 362"/>
                  <a:gd name="T30" fmla="*/ 98 w 287"/>
                  <a:gd name="T31" fmla="*/ 121 h 362"/>
                  <a:gd name="T32" fmla="*/ 104 w 287"/>
                  <a:gd name="T33" fmla="*/ 111 h 362"/>
                  <a:gd name="T34" fmla="*/ 113 w 287"/>
                  <a:gd name="T35" fmla="*/ 104 h 362"/>
                  <a:gd name="T36" fmla="*/ 122 w 287"/>
                  <a:gd name="T37" fmla="*/ 97 h 362"/>
                  <a:gd name="T38" fmla="*/ 133 w 287"/>
                  <a:gd name="T39" fmla="*/ 92 h 362"/>
                  <a:gd name="T40" fmla="*/ 145 w 287"/>
                  <a:gd name="T41" fmla="*/ 90 h 362"/>
                  <a:gd name="T42" fmla="*/ 226 w 287"/>
                  <a:gd name="T43" fmla="*/ 90 h 362"/>
                  <a:gd name="T44" fmla="*/ 232 w 287"/>
                  <a:gd name="T45" fmla="*/ 91 h 362"/>
                  <a:gd name="T46" fmla="*/ 237 w 287"/>
                  <a:gd name="T47" fmla="*/ 94 h 362"/>
                  <a:gd name="T48" fmla="*/ 240 w 287"/>
                  <a:gd name="T49" fmla="*/ 98 h 362"/>
                  <a:gd name="T50" fmla="*/ 241 w 287"/>
                  <a:gd name="T51" fmla="*/ 105 h 362"/>
                  <a:gd name="T52" fmla="*/ 240 w 287"/>
                  <a:gd name="T53" fmla="*/ 110 h 362"/>
                  <a:gd name="T54" fmla="*/ 237 w 287"/>
                  <a:gd name="T55" fmla="*/ 116 h 362"/>
                  <a:gd name="T56" fmla="*/ 232 w 287"/>
                  <a:gd name="T57" fmla="*/ 119 h 362"/>
                  <a:gd name="T58" fmla="*/ 226 w 287"/>
                  <a:gd name="T59" fmla="*/ 120 h 362"/>
                  <a:gd name="T60" fmla="*/ 287 w 287"/>
                  <a:gd name="T61" fmla="*/ 304 h 362"/>
                  <a:gd name="T62" fmla="*/ 287 w 287"/>
                  <a:gd name="T63" fmla="*/ 12 h 362"/>
                  <a:gd name="T64" fmla="*/ 284 w 287"/>
                  <a:gd name="T65" fmla="*/ 6 h 362"/>
                  <a:gd name="T66" fmla="*/ 280 w 287"/>
                  <a:gd name="T67" fmla="*/ 2 h 362"/>
                  <a:gd name="T68" fmla="*/ 275 w 287"/>
                  <a:gd name="T69" fmla="*/ 0 h 362"/>
                  <a:gd name="T70" fmla="*/ 136 w 287"/>
                  <a:gd name="T71" fmla="*/ 0 h 362"/>
                  <a:gd name="T72" fmla="*/ 109 w 287"/>
                  <a:gd name="T73" fmla="*/ 2 h 362"/>
                  <a:gd name="T74" fmla="*/ 84 w 287"/>
                  <a:gd name="T75" fmla="*/ 10 h 362"/>
                  <a:gd name="T76" fmla="*/ 60 w 287"/>
                  <a:gd name="T77" fmla="*/ 22 h 362"/>
                  <a:gd name="T78" fmla="*/ 40 w 287"/>
                  <a:gd name="T79" fmla="*/ 39 h 362"/>
                  <a:gd name="T80" fmla="*/ 24 w 287"/>
                  <a:gd name="T81" fmla="*/ 59 h 362"/>
                  <a:gd name="T82" fmla="*/ 11 w 287"/>
                  <a:gd name="T83" fmla="*/ 82 h 362"/>
                  <a:gd name="T84" fmla="*/ 3 w 287"/>
                  <a:gd name="T85" fmla="*/ 108 h 362"/>
                  <a:gd name="T86" fmla="*/ 0 w 287"/>
                  <a:gd name="T87" fmla="*/ 135 h 362"/>
                  <a:gd name="T88" fmla="*/ 196 w 287"/>
                  <a:gd name="T89" fmla="*/ 361 h 362"/>
                  <a:gd name="T90" fmla="*/ 203 w 287"/>
                  <a:gd name="T91" fmla="*/ 362 h 362"/>
                  <a:gd name="T92" fmla="*/ 219 w 287"/>
                  <a:gd name="T93" fmla="*/ 342 h 362"/>
                  <a:gd name="T94" fmla="*/ 239 w 287"/>
                  <a:gd name="T95" fmla="*/ 326 h 362"/>
                  <a:gd name="T96" fmla="*/ 262 w 287"/>
                  <a:gd name="T97" fmla="*/ 312 h 362"/>
                  <a:gd name="T98" fmla="*/ 287 w 287"/>
                  <a:gd name="T99" fmla="*/ 304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7" h="362">
                    <a:moveTo>
                      <a:pt x="151" y="120"/>
                    </a:moveTo>
                    <a:lnTo>
                      <a:pt x="145" y="121"/>
                    </a:lnTo>
                    <a:lnTo>
                      <a:pt x="140" y="122"/>
                    </a:lnTo>
                    <a:lnTo>
                      <a:pt x="134" y="125"/>
                    </a:lnTo>
                    <a:lnTo>
                      <a:pt x="130" y="128"/>
                    </a:lnTo>
                    <a:lnTo>
                      <a:pt x="127" y="133"/>
                    </a:lnTo>
                    <a:lnTo>
                      <a:pt x="124" y="138"/>
                    </a:lnTo>
                    <a:lnTo>
                      <a:pt x="121" y="143"/>
                    </a:lnTo>
                    <a:lnTo>
                      <a:pt x="121" y="150"/>
                    </a:lnTo>
                    <a:lnTo>
                      <a:pt x="121" y="225"/>
                    </a:lnTo>
                    <a:lnTo>
                      <a:pt x="120" y="228"/>
                    </a:lnTo>
                    <a:lnTo>
                      <a:pt x="120" y="231"/>
                    </a:lnTo>
                    <a:lnTo>
                      <a:pt x="118" y="234"/>
                    </a:lnTo>
                    <a:lnTo>
                      <a:pt x="117" y="236"/>
                    </a:lnTo>
                    <a:lnTo>
                      <a:pt x="115" y="238"/>
                    </a:lnTo>
                    <a:lnTo>
                      <a:pt x="112" y="239"/>
                    </a:lnTo>
                    <a:lnTo>
                      <a:pt x="110" y="240"/>
                    </a:lnTo>
                    <a:lnTo>
                      <a:pt x="106" y="240"/>
                    </a:lnTo>
                    <a:lnTo>
                      <a:pt x="103" y="240"/>
                    </a:lnTo>
                    <a:lnTo>
                      <a:pt x="100" y="239"/>
                    </a:lnTo>
                    <a:lnTo>
                      <a:pt x="98" y="238"/>
                    </a:lnTo>
                    <a:lnTo>
                      <a:pt x="96" y="236"/>
                    </a:lnTo>
                    <a:lnTo>
                      <a:pt x="93" y="234"/>
                    </a:lnTo>
                    <a:lnTo>
                      <a:pt x="92" y="231"/>
                    </a:lnTo>
                    <a:lnTo>
                      <a:pt x="91" y="228"/>
                    </a:lnTo>
                    <a:lnTo>
                      <a:pt x="91" y="225"/>
                    </a:lnTo>
                    <a:lnTo>
                      <a:pt x="91" y="150"/>
                    </a:lnTo>
                    <a:lnTo>
                      <a:pt x="91" y="143"/>
                    </a:lnTo>
                    <a:lnTo>
                      <a:pt x="92" y="138"/>
                    </a:lnTo>
                    <a:lnTo>
                      <a:pt x="93" y="132"/>
                    </a:lnTo>
                    <a:lnTo>
                      <a:pt x="96" y="126"/>
                    </a:lnTo>
                    <a:lnTo>
                      <a:pt x="98" y="121"/>
                    </a:lnTo>
                    <a:lnTo>
                      <a:pt x="101" y="117"/>
                    </a:lnTo>
                    <a:lnTo>
                      <a:pt x="104" y="111"/>
                    </a:lnTo>
                    <a:lnTo>
                      <a:pt x="109" y="107"/>
                    </a:lnTo>
                    <a:lnTo>
                      <a:pt x="113" y="104"/>
                    </a:lnTo>
                    <a:lnTo>
                      <a:pt x="117" y="99"/>
                    </a:lnTo>
                    <a:lnTo>
                      <a:pt x="122" y="97"/>
                    </a:lnTo>
                    <a:lnTo>
                      <a:pt x="128" y="94"/>
                    </a:lnTo>
                    <a:lnTo>
                      <a:pt x="133" y="92"/>
                    </a:lnTo>
                    <a:lnTo>
                      <a:pt x="139" y="91"/>
                    </a:lnTo>
                    <a:lnTo>
                      <a:pt x="145" y="90"/>
                    </a:lnTo>
                    <a:lnTo>
                      <a:pt x="151" y="90"/>
                    </a:lnTo>
                    <a:lnTo>
                      <a:pt x="226" y="90"/>
                    </a:lnTo>
                    <a:lnTo>
                      <a:pt x="230" y="90"/>
                    </a:lnTo>
                    <a:lnTo>
                      <a:pt x="232" y="91"/>
                    </a:lnTo>
                    <a:lnTo>
                      <a:pt x="235" y="92"/>
                    </a:lnTo>
                    <a:lnTo>
                      <a:pt x="237" y="94"/>
                    </a:lnTo>
                    <a:lnTo>
                      <a:pt x="239" y="96"/>
                    </a:lnTo>
                    <a:lnTo>
                      <a:pt x="240" y="98"/>
                    </a:lnTo>
                    <a:lnTo>
                      <a:pt x="241" y="102"/>
                    </a:lnTo>
                    <a:lnTo>
                      <a:pt x="241" y="105"/>
                    </a:lnTo>
                    <a:lnTo>
                      <a:pt x="241" y="108"/>
                    </a:lnTo>
                    <a:lnTo>
                      <a:pt x="240" y="110"/>
                    </a:lnTo>
                    <a:lnTo>
                      <a:pt x="239" y="113"/>
                    </a:lnTo>
                    <a:lnTo>
                      <a:pt x="237" y="116"/>
                    </a:lnTo>
                    <a:lnTo>
                      <a:pt x="235" y="118"/>
                    </a:lnTo>
                    <a:lnTo>
                      <a:pt x="232" y="119"/>
                    </a:lnTo>
                    <a:lnTo>
                      <a:pt x="230" y="120"/>
                    </a:lnTo>
                    <a:lnTo>
                      <a:pt x="226" y="120"/>
                    </a:lnTo>
                    <a:lnTo>
                      <a:pt x="151" y="120"/>
                    </a:lnTo>
                    <a:close/>
                    <a:moveTo>
                      <a:pt x="287" y="304"/>
                    </a:moveTo>
                    <a:lnTo>
                      <a:pt x="287" y="15"/>
                    </a:lnTo>
                    <a:lnTo>
                      <a:pt x="287" y="12"/>
                    </a:lnTo>
                    <a:lnTo>
                      <a:pt x="285" y="8"/>
                    </a:lnTo>
                    <a:lnTo>
                      <a:pt x="284" y="6"/>
                    </a:lnTo>
                    <a:lnTo>
                      <a:pt x="282" y="4"/>
                    </a:lnTo>
                    <a:lnTo>
                      <a:pt x="280" y="2"/>
                    </a:lnTo>
                    <a:lnTo>
                      <a:pt x="278" y="1"/>
                    </a:lnTo>
                    <a:lnTo>
                      <a:pt x="275" y="0"/>
                    </a:lnTo>
                    <a:lnTo>
                      <a:pt x="272" y="0"/>
                    </a:lnTo>
                    <a:lnTo>
                      <a:pt x="136" y="0"/>
                    </a:lnTo>
                    <a:lnTo>
                      <a:pt x="122" y="0"/>
                    </a:lnTo>
                    <a:lnTo>
                      <a:pt x="109" y="2"/>
                    </a:lnTo>
                    <a:lnTo>
                      <a:pt x="96" y="5"/>
                    </a:lnTo>
                    <a:lnTo>
                      <a:pt x="84" y="10"/>
                    </a:lnTo>
                    <a:lnTo>
                      <a:pt x="72" y="16"/>
                    </a:lnTo>
                    <a:lnTo>
                      <a:pt x="60" y="22"/>
                    </a:lnTo>
                    <a:lnTo>
                      <a:pt x="50" y="31"/>
                    </a:lnTo>
                    <a:lnTo>
                      <a:pt x="40" y="39"/>
                    </a:lnTo>
                    <a:lnTo>
                      <a:pt x="31" y="49"/>
                    </a:lnTo>
                    <a:lnTo>
                      <a:pt x="24" y="59"/>
                    </a:lnTo>
                    <a:lnTo>
                      <a:pt x="17" y="71"/>
                    </a:lnTo>
                    <a:lnTo>
                      <a:pt x="11" y="82"/>
                    </a:lnTo>
                    <a:lnTo>
                      <a:pt x="7" y="94"/>
                    </a:lnTo>
                    <a:lnTo>
                      <a:pt x="3" y="108"/>
                    </a:lnTo>
                    <a:lnTo>
                      <a:pt x="1" y="121"/>
                    </a:lnTo>
                    <a:lnTo>
                      <a:pt x="0" y="135"/>
                    </a:lnTo>
                    <a:lnTo>
                      <a:pt x="0" y="361"/>
                    </a:lnTo>
                    <a:lnTo>
                      <a:pt x="196" y="361"/>
                    </a:lnTo>
                    <a:lnTo>
                      <a:pt x="200" y="361"/>
                    </a:lnTo>
                    <a:lnTo>
                      <a:pt x="203" y="362"/>
                    </a:lnTo>
                    <a:lnTo>
                      <a:pt x="210" y="352"/>
                    </a:lnTo>
                    <a:lnTo>
                      <a:pt x="219" y="342"/>
                    </a:lnTo>
                    <a:lnTo>
                      <a:pt x="229" y="333"/>
                    </a:lnTo>
                    <a:lnTo>
                      <a:pt x="239" y="326"/>
                    </a:lnTo>
                    <a:lnTo>
                      <a:pt x="250" y="318"/>
                    </a:lnTo>
                    <a:lnTo>
                      <a:pt x="262" y="312"/>
                    </a:lnTo>
                    <a:lnTo>
                      <a:pt x="274" y="308"/>
                    </a:lnTo>
                    <a:lnTo>
                      <a:pt x="287" y="3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3" name="Freeform: Shape 40"/>
              <p:cNvSpPr/>
              <p:nvPr/>
            </p:nvSpPr>
            <p:spPr bwMode="auto">
              <a:xfrm>
                <a:off x="1450975" y="2732088"/>
                <a:ext cx="60325" cy="28575"/>
              </a:xfrm>
              <a:custGeom>
                <a:avLst/>
                <a:gdLst>
                  <a:gd name="T0" fmla="*/ 0 w 189"/>
                  <a:gd name="T1" fmla="*/ 0 h 90"/>
                  <a:gd name="T2" fmla="*/ 0 w 189"/>
                  <a:gd name="T3" fmla="*/ 75 h 90"/>
                  <a:gd name="T4" fmla="*/ 1 w 189"/>
                  <a:gd name="T5" fmla="*/ 79 h 90"/>
                  <a:gd name="T6" fmla="*/ 2 w 189"/>
                  <a:gd name="T7" fmla="*/ 81 h 90"/>
                  <a:gd name="T8" fmla="*/ 3 w 189"/>
                  <a:gd name="T9" fmla="*/ 84 h 90"/>
                  <a:gd name="T10" fmla="*/ 6 w 189"/>
                  <a:gd name="T11" fmla="*/ 86 h 90"/>
                  <a:gd name="T12" fmla="*/ 8 w 189"/>
                  <a:gd name="T13" fmla="*/ 87 h 90"/>
                  <a:gd name="T14" fmla="*/ 10 w 189"/>
                  <a:gd name="T15" fmla="*/ 89 h 90"/>
                  <a:gd name="T16" fmla="*/ 13 w 189"/>
                  <a:gd name="T17" fmla="*/ 90 h 90"/>
                  <a:gd name="T18" fmla="*/ 15 w 189"/>
                  <a:gd name="T19" fmla="*/ 90 h 90"/>
                  <a:gd name="T20" fmla="*/ 189 w 189"/>
                  <a:gd name="T21" fmla="*/ 90 h 90"/>
                  <a:gd name="T22" fmla="*/ 186 w 189"/>
                  <a:gd name="T23" fmla="*/ 80 h 90"/>
                  <a:gd name="T24" fmla="*/ 184 w 189"/>
                  <a:gd name="T25" fmla="*/ 68 h 90"/>
                  <a:gd name="T26" fmla="*/ 181 w 189"/>
                  <a:gd name="T27" fmla="*/ 57 h 90"/>
                  <a:gd name="T28" fmla="*/ 181 w 189"/>
                  <a:gd name="T29" fmla="*/ 45 h 90"/>
                  <a:gd name="T30" fmla="*/ 181 w 189"/>
                  <a:gd name="T31" fmla="*/ 33 h 90"/>
                  <a:gd name="T32" fmla="*/ 184 w 189"/>
                  <a:gd name="T33" fmla="*/ 22 h 90"/>
                  <a:gd name="T34" fmla="*/ 186 w 189"/>
                  <a:gd name="T35" fmla="*/ 11 h 90"/>
                  <a:gd name="T36" fmla="*/ 189 w 189"/>
                  <a:gd name="T37" fmla="*/ 0 h 90"/>
                  <a:gd name="T38" fmla="*/ 0 w 189"/>
                  <a:gd name="T3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 h="90">
                    <a:moveTo>
                      <a:pt x="0" y="0"/>
                    </a:moveTo>
                    <a:lnTo>
                      <a:pt x="0" y="75"/>
                    </a:lnTo>
                    <a:lnTo>
                      <a:pt x="1" y="79"/>
                    </a:lnTo>
                    <a:lnTo>
                      <a:pt x="2" y="81"/>
                    </a:lnTo>
                    <a:lnTo>
                      <a:pt x="3" y="84"/>
                    </a:lnTo>
                    <a:lnTo>
                      <a:pt x="6" y="86"/>
                    </a:lnTo>
                    <a:lnTo>
                      <a:pt x="8" y="87"/>
                    </a:lnTo>
                    <a:lnTo>
                      <a:pt x="10" y="89"/>
                    </a:lnTo>
                    <a:lnTo>
                      <a:pt x="13" y="90"/>
                    </a:lnTo>
                    <a:lnTo>
                      <a:pt x="15" y="90"/>
                    </a:lnTo>
                    <a:lnTo>
                      <a:pt x="189" y="90"/>
                    </a:lnTo>
                    <a:lnTo>
                      <a:pt x="186" y="80"/>
                    </a:lnTo>
                    <a:lnTo>
                      <a:pt x="184" y="68"/>
                    </a:lnTo>
                    <a:lnTo>
                      <a:pt x="181" y="57"/>
                    </a:lnTo>
                    <a:lnTo>
                      <a:pt x="181" y="45"/>
                    </a:lnTo>
                    <a:lnTo>
                      <a:pt x="181" y="33"/>
                    </a:lnTo>
                    <a:lnTo>
                      <a:pt x="184" y="22"/>
                    </a:lnTo>
                    <a:lnTo>
                      <a:pt x="186" y="11"/>
                    </a:lnTo>
                    <a:lnTo>
                      <a:pt x="189"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 name="Freeform: Shape 41"/>
              <p:cNvSpPr/>
              <p:nvPr/>
            </p:nvSpPr>
            <p:spPr bwMode="auto">
              <a:xfrm>
                <a:off x="1652588" y="2711450"/>
                <a:ext cx="66675" cy="68263"/>
              </a:xfrm>
              <a:custGeom>
                <a:avLst/>
                <a:gdLst>
                  <a:gd name="T0" fmla="*/ 94 w 210"/>
                  <a:gd name="T1" fmla="*/ 1 h 211"/>
                  <a:gd name="T2" fmla="*/ 74 w 210"/>
                  <a:gd name="T3" fmla="*/ 5 h 211"/>
                  <a:gd name="T4" fmla="*/ 55 w 210"/>
                  <a:gd name="T5" fmla="*/ 13 h 211"/>
                  <a:gd name="T6" fmla="*/ 39 w 210"/>
                  <a:gd name="T7" fmla="*/ 25 h 211"/>
                  <a:gd name="T8" fmla="*/ 24 w 210"/>
                  <a:gd name="T9" fmla="*/ 39 h 211"/>
                  <a:gd name="T10" fmla="*/ 13 w 210"/>
                  <a:gd name="T11" fmla="*/ 56 h 211"/>
                  <a:gd name="T12" fmla="*/ 4 w 210"/>
                  <a:gd name="T13" fmla="*/ 75 h 211"/>
                  <a:gd name="T14" fmla="*/ 0 w 210"/>
                  <a:gd name="T15" fmla="*/ 96 h 211"/>
                  <a:gd name="T16" fmla="*/ 0 w 210"/>
                  <a:gd name="T17" fmla="*/ 117 h 211"/>
                  <a:gd name="T18" fmla="*/ 4 w 210"/>
                  <a:gd name="T19" fmla="*/ 137 h 211"/>
                  <a:gd name="T20" fmla="*/ 13 w 210"/>
                  <a:gd name="T21" fmla="*/ 156 h 211"/>
                  <a:gd name="T22" fmla="*/ 24 w 210"/>
                  <a:gd name="T23" fmla="*/ 173 h 211"/>
                  <a:gd name="T24" fmla="*/ 39 w 210"/>
                  <a:gd name="T25" fmla="*/ 187 h 211"/>
                  <a:gd name="T26" fmla="*/ 55 w 210"/>
                  <a:gd name="T27" fmla="*/ 199 h 211"/>
                  <a:gd name="T28" fmla="*/ 74 w 210"/>
                  <a:gd name="T29" fmla="*/ 207 h 211"/>
                  <a:gd name="T30" fmla="*/ 94 w 210"/>
                  <a:gd name="T31" fmla="*/ 210 h 211"/>
                  <a:gd name="T32" fmla="*/ 116 w 210"/>
                  <a:gd name="T33" fmla="*/ 210 h 211"/>
                  <a:gd name="T34" fmla="*/ 136 w 210"/>
                  <a:gd name="T35" fmla="*/ 207 h 211"/>
                  <a:gd name="T36" fmla="*/ 155 w 210"/>
                  <a:gd name="T37" fmla="*/ 199 h 211"/>
                  <a:gd name="T38" fmla="*/ 173 w 210"/>
                  <a:gd name="T39" fmla="*/ 187 h 211"/>
                  <a:gd name="T40" fmla="*/ 187 w 210"/>
                  <a:gd name="T41" fmla="*/ 173 h 211"/>
                  <a:gd name="T42" fmla="*/ 198 w 210"/>
                  <a:gd name="T43" fmla="*/ 156 h 211"/>
                  <a:gd name="T44" fmla="*/ 206 w 210"/>
                  <a:gd name="T45" fmla="*/ 137 h 211"/>
                  <a:gd name="T46" fmla="*/ 210 w 210"/>
                  <a:gd name="T47" fmla="*/ 117 h 211"/>
                  <a:gd name="T48" fmla="*/ 210 w 210"/>
                  <a:gd name="T49" fmla="*/ 96 h 211"/>
                  <a:gd name="T50" fmla="*/ 206 w 210"/>
                  <a:gd name="T51" fmla="*/ 74 h 211"/>
                  <a:gd name="T52" fmla="*/ 198 w 210"/>
                  <a:gd name="T53" fmla="*/ 56 h 211"/>
                  <a:gd name="T54" fmla="*/ 187 w 210"/>
                  <a:gd name="T55" fmla="*/ 39 h 211"/>
                  <a:gd name="T56" fmla="*/ 173 w 210"/>
                  <a:gd name="T57" fmla="*/ 25 h 211"/>
                  <a:gd name="T58" fmla="*/ 155 w 210"/>
                  <a:gd name="T59" fmla="*/ 13 h 211"/>
                  <a:gd name="T60" fmla="*/ 136 w 210"/>
                  <a:gd name="T61" fmla="*/ 5 h 211"/>
                  <a:gd name="T62" fmla="*/ 116 w 210"/>
                  <a:gd name="T63" fmla="*/ 1 h 211"/>
                  <a:gd name="T64" fmla="*/ 105 w 210"/>
                  <a:gd name="T6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0" h="211">
                    <a:moveTo>
                      <a:pt x="105" y="0"/>
                    </a:moveTo>
                    <a:lnTo>
                      <a:pt x="94" y="1"/>
                    </a:lnTo>
                    <a:lnTo>
                      <a:pt x="84" y="2"/>
                    </a:lnTo>
                    <a:lnTo>
                      <a:pt x="74" y="5"/>
                    </a:lnTo>
                    <a:lnTo>
                      <a:pt x="64" y="9"/>
                    </a:lnTo>
                    <a:lnTo>
                      <a:pt x="55" y="13"/>
                    </a:lnTo>
                    <a:lnTo>
                      <a:pt x="46" y="18"/>
                    </a:lnTo>
                    <a:lnTo>
                      <a:pt x="39" y="25"/>
                    </a:lnTo>
                    <a:lnTo>
                      <a:pt x="31" y="31"/>
                    </a:lnTo>
                    <a:lnTo>
                      <a:pt x="24" y="39"/>
                    </a:lnTo>
                    <a:lnTo>
                      <a:pt x="18" y="47"/>
                    </a:lnTo>
                    <a:lnTo>
                      <a:pt x="13" y="56"/>
                    </a:lnTo>
                    <a:lnTo>
                      <a:pt x="9" y="64"/>
                    </a:lnTo>
                    <a:lnTo>
                      <a:pt x="4" y="75"/>
                    </a:lnTo>
                    <a:lnTo>
                      <a:pt x="2" y="85"/>
                    </a:lnTo>
                    <a:lnTo>
                      <a:pt x="0" y="96"/>
                    </a:lnTo>
                    <a:lnTo>
                      <a:pt x="0" y="106"/>
                    </a:lnTo>
                    <a:lnTo>
                      <a:pt x="0" y="117"/>
                    </a:lnTo>
                    <a:lnTo>
                      <a:pt x="2" y="127"/>
                    </a:lnTo>
                    <a:lnTo>
                      <a:pt x="4" y="137"/>
                    </a:lnTo>
                    <a:lnTo>
                      <a:pt x="9" y="147"/>
                    </a:lnTo>
                    <a:lnTo>
                      <a:pt x="13" y="156"/>
                    </a:lnTo>
                    <a:lnTo>
                      <a:pt x="18" y="165"/>
                    </a:lnTo>
                    <a:lnTo>
                      <a:pt x="24" y="173"/>
                    </a:lnTo>
                    <a:lnTo>
                      <a:pt x="31" y="180"/>
                    </a:lnTo>
                    <a:lnTo>
                      <a:pt x="39" y="187"/>
                    </a:lnTo>
                    <a:lnTo>
                      <a:pt x="46" y="193"/>
                    </a:lnTo>
                    <a:lnTo>
                      <a:pt x="55" y="199"/>
                    </a:lnTo>
                    <a:lnTo>
                      <a:pt x="64" y="203"/>
                    </a:lnTo>
                    <a:lnTo>
                      <a:pt x="74" y="207"/>
                    </a:lnTo>
                    <a:lnTo>
                      <a:pt x="84" y="209"/>
                    </a:lnTo>
                    <a:lnTo>
                      <a:pt x="94" y="210"/>
                    </a:lnTo>
                    <a:lnTo>
                      <a:pt x="105" y="211"/>
                    </a:lnTo>
                    <a:lnTo>
                      <a:pt x="116" y="210"/>
                    </a:lnTo>
                    <a:lnTo>
                      <a:pt x="127" y="209"/>
                    </a:lnTo>
                    <a:lnTo>
                      <a:pt x="136" y="207"/>
                    </a:lnTo>
                    <a:lnTo>
                      <a:pt x="146" y="203"/>
                    </a:lnTo>
                    <a:lnTo>
                      <a:pt x="155" y="199"/>
                    </a:lnTo>
                    <a:lnTo>
                      <a:pt x="164" y="193"/>
                    </a:lnTo>
                    <a:lnTo>
                      <a:pt x="173" y="187"/>
                    </a:lnTo>
                    <a:lnTo>
                      <a:pt x="180" y="180"/>
                    </a:lnTo>
                    <a:lnTo>
                      <a:pt x="187" y="173"/>
                    </a:lnTo>
                    <a:lnTo>
                      <a:pt x="193" y="165"/>
                    </a:lnTo>
                    <a:lnTo>
                      <a:pt x="198" y="156"/>
                    </a:lnTo>
                    <a:lnTo>
                      <a:pt x="203" y="147"/>
                    </a:lnTo>
                    <a:lnTo>
                      <a:pt x="206" y="137"/>
                    </a:lnTo>
                    <a:lnTo>
                      <a:pt x="208" y="127"/>
                    </a:lnTo>
                    <a:lnTo>
                      <a:pt x="210" y="117"/>
                    </a:lnTo>
                    <a:lnTo>
                      <a:pt x="210" y="106"/>
                    </a:lnTo>
                    <a:lnTo>
                      <a:pt x="210" y="96"/>
                    </a:lnTo>
                    <a:lnTo>
                      <a:pt x="208" y="85"/>
                    </a:lnTo>
                    <a:lnTo>
                      <a:pt x="206" y="74"/>
                    </a:lnTo>
                    <a:lnTo>
                      <a:pt x="203" y="64"/>
                    </a:lnTo>
                    <a:lnTo>
                      <a:pt x="198" y="56"/>
                    </a:lnTo>
                    <a:lnTo>
                      <a:pt x="193" y="47"/>
                    </a:lnTo>
                    <a:lnTo>
                      <a:pt x="187" y="39"/>
                    </a:lnTo>
                    <a:lnTo>
                      <a:pt x="180" y="31"/>
                    </a:lnTo>
                    <a:lnTo>
                      <a:pt x="173" y="25"/>
                    </a:lnTo>
                    <a:lnTo>
                      <a:pt x="164" y="18"/>
                    </a:lnTo>
                    <a:lnTo>
                      <a:pt x="155" y="13"/>
                    </a:lnTo>
                    <a:lnTo>
                      <a:pt x="146" y="9"/>
                    </a:lnTo>
                    <a:lnTo>
                      <a:pt x="136" y="5"/>
                    </a:lnTo>
                    <a:lnTo>
                      <a:pt x="127" y="2"/>
                    </a:lnTo>
                    <a:lnTo>
                      <a:pt x="116" y="1"/>
                    </a:lnTo>
                    <a:lnTo>
                      <a:pt x="105" y="0"/>
                    </a:lnTo>
                    <a:lnTo>
                      <a:pt x="10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 name="Freeform: Shape 42"/>
              <p:cNvSpPr/>
              <p:nvPr/>
            </p:nvSpPr>
            <p:spPr bwMode="auto">
              <a:xfrm>
                <a:off x="1519238" y="2711450"/>
                <a:ext cx="66675" cy="68263"/>
              </a:xfrm>
              <a:custGeom>
                <a:avLst/>
                <a:gdLst>
                  <a:gd name="T0" fmla="*/ 95 w 211"/>
                  <a:gd name="T1" fmla="*/ 1 h 211"/>
                  <a:gd name="T2" fmla="*/ 74 w 211"/>
                  <a:gd name="T3" fmla="*/ 5 h 211"/>
                  <a:gd name="T4" fmla="*/ 55 w 211"/>
                  <a:gd name="T5" fmla="*/ 13 h 211"/>
                  <a:gd name="T6" fmla="*/ 39 w 211"/>
                  <a:gd name="T7" fmla="*/ 25 h 211"/>
                  <a:gd name="T8" fmla="*/ 24 w 211"/>
                  <a:gd name="T9" fmla="*/ 39 h 211"/>
                  <a:gd name="T10" fmla="*/ 13 w 211"/>
                  <a:gd name="T11" fmla="*/ 56 h 211"/>
                  <a:gd name="T12" fmla="*/ 5 w 211"/>
                  <a:gd name="T13" fmla="*/ 75 h 211"/>
                  <a:gd name="T14" fmla="*/ 0 w 211"/>
                  <a:gd name="T15" fmla="*/ 96 h 211"/>
                  <a:gd name="T16" fmla="*/ 0 w 211"/>
                  <a:gd name="T17" fmla="*/ 117 h 211"/>
                  <a:gd name="T18" fmla="*/ 5 w 211"/>
                  <a:gd name="T19" fmla="*/ 137 h 211"/>
                  <a:gd name="T20" fmla="*/ 13 w 211"/>
                  <a:gd name="T21" fmla="*/ 156 h 211"/>
                  <a:gd name="T22" fmla="*/ 24 w 211"/>
                  <a:gd name="T23" fmla="*/ 173 h 211"/>
                  <a:gd name="T24" fmla="*/ 39 w 211"/>
                  <a:gd name="T25" fmla="*/ 187 h 211"/>
                  <a:gd name="T26" fmla="*/ 55 w 211"/>
                  <a:gd name="T27" fmla="*/ 199 h 211"/>
                  <a:gd name="T28" fmla="*/ 74 w 211"/>
                  <a:gd name="T29" fmla="*/ 207 h 211"/>
                  <a:gd name="T30" fmla="*/ 95 w 211"/>
                  <a:gd name="T31" fmla="*/ 210 h 211"/>
                  <a:gd name="T32" fmla="*/ 116 w 211"/>
                  <a:gd name="T33" fmla="*/ 210 h 211"/>
                  <a:gd name="T34" fmla="*/ 137 w 211"/>
                  <a:gd name="T35" fmla="*/ 207 h 211"/>
                  <a:gd name="T36" fmla="*/ 156 w 211"/>
                  <a:gd name="T37" fmla="*/ 199 h 211"/>
                  <a:gd name="T38" fmla="*/ 173 w 211"/>
                  <a:gd name="T39" fmla="*/ 187 h 211"/>
                  <a:gd name="T40" fmla="*/ 187 w 211"/>
                  <a:gd name="T41" fmla="*/ 173 h 211"/>
                  <a:gd name="T42" fmla="*/ 199 w 211"/>
                  <a:gd name="T43" fmla="*/ 156 h 211"/>
                  <a:gd name="T44" fmla="*/ 206 w 211"/>
                  <a:gd name="T45" fmla="*/ 137 h 211"/>
                  <a:gd name="T46" fmla="*/ 211 w 211"/>
                  <a:gd name="T47" fmla="*/ 117 h 211"/>
                  <a:gd name="T48" fmla="*/ 211 w 211"/>
                  <a:gd name="T49" fmla="*/ 96 h 211"/>
                  <a:gd name="T50" fmla="*/ 206 w 211"/>
                  <a:gd name="T51" fmla="*/ 74 h 211"/>
                  <a:gd name="T52" fmla="*/ 199 w 211"/>
                  <a:gd name="T53" fmla="*/ 56 h 211"/>
                  <a:gd name="T54" fmla="*/ 187 w 211"/>
                  <a:gd name="T55" fmla="*/ 39 h 211"/>
                  <a:gd name="T56" fmla="*/ 173 w 211"/>
                  <a:gd name="T57" fmla="*/ 25 h 211"/>
                  <a:gd name="T58" fmla="*/ 156 w 211"/>
                  <a:gd name="T59" fmla="*/ 13 h 211"/>
                  <a:gd name="T60" fmla="*/ 137 w 211"/>
                  <a:gd name="T61" fmla="*/ 5 h 211"/>
                  <a:gd name="T62" fmla="*/ 116 w 211"/>
                  <a:gd name="T63" fmla="*/ 1 h 211"/>
                  <a:gd name="T64" fmla="*/ 106 w 211"/>
                  <a:gd name="T6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211">
                    <a:moveTo>
                      <a:pt x="106" y="0"/>
                    </a:moveTo>
                    <a:lnTo>
                      <a:pt x="95" y="1"/>
                    </a:lnTo>
                    <a:lnTo>
                      <a:pt x="84" y="2"/>
                    </a:lnTo>
                    <a:lnTo>
                      <a:pt x="74" y="5"/>
                    </a:lnTo>
                    <a:lnTo>
                      <a:pt x="65" y="9"/>
                    </a:lnTo>
                    <a:lnTo>
                      <a:pt x="55" y="13"/>
                    </a:lnTo>
                    <a:lnTo>
                      <a:pt x="47" y="18"/>
                    </a:lnTo>
                    <a:lnTo>
                      <a:pt x="39" y="25"/>
                    </a:lnTo>
                    <a:lnTo>
                      <a:pt x="32" y="31"/>
                    </a:lnTo>
                    <a:lnTo>
                      <a:pt x="24" y="39"/>
                    </a:lnTo>
                    <a:lnTo>
                      <a:pt x="19" y="47"/>
                    </a:lnTo>
                    <a:lnTo>
                      <a:pt x="13" y="56"/>
                    </a:lnTo>
                    <a:lnTo>
                      <a:pt x="9" y="64"/>
                    </a:lnTo>
                    <a:lnTo>
                      <a:pt x="5" y="75"/>
                    </a:lnTo>
                    <a:lnTo>
                      <a:pt x="3" y="85"/>
                    </a:lnTo>
                    <a:lnTo>
                      <a:pt x="0" y="96"/>
                    </a:lnTo>
                    <a:lnTo>
                      <a:pt x="0" y="106"/>
                    </a:lnTo>
                    <a:lnTo>
                      <a:pt x="0" y="117"/>
                    </a:lnTo>
                    <a:lnTo>
                      <a:pt x="3" y="127"/>
                    </a:lnTo>
                    <a:lnTo>
                      <a:pt x="5" y="137"/>
                    </a:lnTo>
                    <a:lnTo>
                      <a:pt x="9" y="147"/>
                    </a:lnTo>
                    <a:lnTo>
                      <a:pt x="13" y="156"/>
                    </a:lnTo>
                    <a:lnTo>
                      <a:pt x="19" y="165"/>
                    </a:lnTo>
                    <a:lnTo>
                      <a:pt x="24" y="173"/>
                    </a:lnTo>
                    <a:lnTo>
                      <a:pt x="32" y="180"/>
                    </a:lnTo>
                    <a:lnTo>
                      <a:pt x="39" y="187"/>
                    </a:lnTo>
                    <a:lnTo>
                      <a:pt x="47" y="193"/>
                    </a:lnTo>
                    <a:lnTo>
                      <a:pt x="55" y="199"/>
                    </a:lnTo>
                    <a:lnTo>
                      <a:pt x="65" y="203"/>
                    </a:lnTo>
                    <a:lnTo>
                      <a:pt x="74" y="207"/>
                    </a:lnTo>
                    <a:lnTo>
                      <a:pt x="84" y="209"/>
                    </a:lnTo>
                    <a:lnTo>
                      <a:pt x="95" y="210"/>
                    </a:lnTo>
                    <a:lnTo>
                      <a:pt x="106" y="211"/>
                    </a:lnTo>
                    <a:lnTo>
                      <a:pt x="116" y="210"/>
                    </a:lnTo>
                    <a:lnTo>
                      <a:pt x="127" y="209"/>
                    </a:lnTo>
                    <a:lnTo>
                      <a:pt x="137" y="207"/>
                    </a:lnTo>
                    <a:lnTo>
                      <a:pt x="146" y="203"/>
                    </a:lnTo>
                    <a:lnTo>
                      <a:pt x="156" y="199"/>
                    </a:lnTo>
                    <a:lnTo>
                      <a:pt x="165" y="193"/>
                    </a:lnTo>
                    <a:lnTo>
                      <a:pt x="173" y="187"/>
                    </a:lnTo>
                    <a:lnTo>
                      <a:pt x="181" y="180"/>
                    </a:lnTo>
                    <a:lnTo>
                      <a:pt x="187" y="173"/>
                    </a:lnTo>
                    <a:lnTo>
                      <a:pt x="194" y="165"/>
                    </a:lnTo>
                    <a:lnTo>
                      <a:pt x="199" y="156"/>
                    </a:lnTo>
                    <a:lnTo>
                      <a:pt x="203" y="147"/>
                    </a:lnTo>
                    <a:lnTo>
                      <a:pt x="206" y="137"/>
                    </a:lnTo>
                    <a:lnTo>
                      <a:pt x="209" y="127"/>
                    </a:lnTo>
                    <a:lnTo>
                      <a:pt x="211" y="117"/>
                    </a:lnTo>
                    <a:lnTo>
                      <a:pt x="211" y="106"/>
                    </a:lnTo>
                    <a:lnTo>
                      <a:pt x="211" y="96"/>
                    </a:lnTo>
                    <a:lnTo>
                      <a:pt x="209" y="85"/>
                    </a:lnTo>
                    <a:lnTo>
                      <a:pt x="206" y="74"/>
                    </a:lnTo>
                    <a:lnTo>
                      <a:pt x="203" y="64"/>
                    </a:lnTo>
                    <a:lnTo>
                      <a:pt x="199" y="56"/>
                    </a:lnTo>
                    <a:lnTo>
                      <a:pt x="194" y="47"/>
                    </a:lnTo>
                    <a:lnTo>
                      <a:pt x="187" y="39"/>
                    </a:lnTo>
                    <a:lnTo>
                      <a:pt x="181" y="31"/>
                    </a:lnTo>
                    <a:lnTo>
                      <a:pt x="173" y="25"/>
                    </a:lnTo>
                    <a:lnTo>
                      <a:pt x="165" y="18"/>
                    </a:lnTo>
                    <a:lnTo>
                      <a:pt x="156" y="13"/>
                    </a:lnTo>
                    <a:lnTo>
                      <a:pt x="146" y="9"/>
                    </a:lnTo>
                    <a:lnTo>
                      <a:pt x="137" y="5"/>
                    </a:lnTo>
                    <a:lnTo>
                      <a:pt x="127" y="2"/>
                    </a:lnTo>
                    <a:lnTo>
                      <a:pt x="116" y="1"/>
                    </a:lnTo>
                    <a:lnTo>
                      <a:pt x="106" y="0"/>
                    </a:lnTo>
                    <a:lnTo>
                      <a:pt x="10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25" name="Rectangle: Rounded Corners 12"/>
            <p:cNvSpPr/>
            <p:nvPr/>
          </p:nvSpPr>
          <p:spPr>
            <a:xfrm>
              <a:off x="897" y="4618"/>
              <a:ext cx="8482" cy="1306"/>
            </a:xfrm>
            <a:prstGeom prst="roundRect">
              <a:avLst>
                <a:gd name="adj" fmla="val 0"/>
              </a:avLst>
            </a:prstGeom>
            <a:solidFill>
              <a:schemeClr val="bg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6" name="Freeform: Shape 13"/>
            <p:cNvSpPr/>
            <p:nvPr/>
          </p:nvSpPr>
          <p:spPr>
            <a:xfrm>
              <a:off x="8305" y="4618"/>
              <a:ext cx="2462" cy="1306"/>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nvGrpSpPr>
            <p:cNvPr id="28" name="Group 43"/>
            <p:cNvGrpSpPr/>
            <p:nvPr/>
          </p:nvGrpSpPr>
          <p:grpSpPr bwMode="auto">
            <a:xfrm>
              <a:off x="9907" y="4897"/>
              <a:ext cx="659" cy="603"/>
              <a:chOff x="11028363" y="5368925"/>
              <a:chExt cx="285750" cy="261583"/>
            </a:xfrm>
            <a:solidFill>
              <a:schemeClr val="bg1"/>
            </a:solidFill>
            <a:effectLst>
              <a:outerShdw blurRad="63500" sx="102000" sy="102000" algn="ctr" rotWithShape="0">
                <a:prstClr val="black">
                  <a:alpha val="40000"/>
                </a:prstClr>
              </a:outerShdw>
            </a:effectLst>
          </p:grpSpPr>
          <p:sp>
            <p:nvSpPr>
              <p:cNvPr id="35" name="Freeform: Shape 44"/>
              <p:cNvSpPr/>
              <p:nvPr/>
            </p:nvSpPr>
            <p:spPr bwMode="auto">
              <a:xfrm>
                <a:off x="11028363" y="5454650"/>
                <a:ext cx="66675" cy="114300"/>
              </a:xfrm>
              <a:custGeom>
                <a:avLst/>
                <a:gdLst>
                  <a:gd name="T0" fmla="*/ 0 w 169"/>
                  <a:gd name="T1" fmla="*/ 98 h 288"/>
                  <a:gd name="T2" fmla="*/ 0 w 169"/>
                  <a:gd name="T3" fmla="*/ 114 h 288"/>
                  <a:gd name="T4" fmla="*/ 2 w 169"/>
                  <a:gd name="T5" fmla="*/ 131 h 288"/>
                  <a:gd name="T6" fmla="*/ 3 w 169"/>
                  <a:gd name="T7" fmla="*/ 139 h 288"/>
                  <a:gd name="T8" fmla="*/ 5 w 169"/>
                  <a:gd name="T9" fmla="*/ 146 h 288"/>
                  <a:gd name="T10" fmla="*/ 9 w 169"/>
                  <a:gd name="T11" fmla="*/ 153 h 288"/>
                  <a:gd name="T12" fmla="*/ 13 w 169"/>
                  <a:gd name="T13" fmla="*/ 159 h 288"/>
                  <a:gd name="T14" fmla="*/ 18 w 169"/>
                  <a:gd name="T15" fmla="*/ 163 h 288"/>
                  <a:gd name="T16" fmla="*/ 23 w 169"/>
                  <a:gd name="T17" fmla="*/ 166 h 288"/>
                  <a:gd name="T18" fmla="*/ 23 w 169"/>
                  <a:gd name="T19" fmla="*/ 288 h 288"/>
                  <a:gd name="T20" fmla="*/ 144 w 169"/>
                  <a:gd name="T21" fmla="*/ 288 h 288"/>
                  <a:gd name="T22" fmla="*/ 144 w 169"/>
                  <a:gd name="T23" fmla="*/ 166 h 288"/>
                  <a:gd name="T24" fmla="*/ 151 w 169"/>
                  <a:gd name="T25" fmla="*/ 162 h 288"/>
                  <a:gd name="T26" fmla="*/ 156 w 169"/>
                  <a:gd name="T27" fmla="*/ 157 h 288"/>
                  <a:gd name="T28" fmla="*/ 161 w 169"/>
                  <a:gd name="T29" fmla="*/ 150 h 288"/>
                  <a:gd name="T30" fmla="*/ 165 w 169"/>
                  <a:gd name="T31" fmla="*/ 140 h 288"/>
                  <a:gd name="T32" fmla="*/ 166 w 169"/>
                  <a:gd name="T33" fmla="*/ 130 h 288"/>
                  <a:gd name="T34" fmla="*/ 167 w 169"/>
                  <a:gd name="T35" fmla="*/ 119 h 288"/>
                  <a:gd name="T36" fmla="*/ 169 w 169"/>
                  <a:gd name="T37" fmla="*/ 109 h 288"/>
                  <a:gd name="T38" fmla="*/ 169 w 169"/>
                  <a:gd name="T39" fmla="*/ 99 h 288"/>
                  <a:gd name="T40" fmla="*/ 169 w 169"/>
                  <a:gd name="T41" fmla="*/ 0 h 288"/>
                  <a:gd name="T42" fmla="*/ 0 w 169"/>
                  <a:gd name="T43" fmla="*/ 0 h 288"/>
                  <a:gd name="T44" fmla="*/ 0 w 169"/>
                  <a:gd name="T45" fmla="*/ 9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288">
                    <a:moveTo>
                      <a:pt x="0" y="98"/>
                    </a:moveTo>
                    <a:lnTo>
                      <a:pt x="0" y="114"/>
                    </a:lnTo>
                    <a:lnTo>
                      <a:pt x="2" y="131"/>
                    </a:lnTo>
                    <a:lnTo>
                      <a:pt x="3" y="139"/>
                    </a:lnTo>
                    <a:lnTo>
                      <a:pt x="5" y="146"/>
                    </a:lnTo>
                    <a:lnTo>
                      <a:pt x="9" y="153"/>
                    </a:lnTo>
                    <a:lnTo>
                      <a:pt x="13" y="159"/>
                    </a:lnTo>
                    <a:lnTo>
                      <a:pt x="18" y="163"/>
                    </a:lnTo>
                    <a:lnTo>
                      <a:pt x="23" y="166"/>
                    </a:lnTo>
                    <a:lnTo>
                      <a:pt x="23" y="288"/>
                    </a:lnTo>
                    <a:lnTo>
                      <a:pt x="144" y="288"/>
                    </a:lnTo>
                    <a:lnTo>
                      <a:pt x="144" y="166"/>
                    </a:lnTo>
                    <a:lnTo>
                      <a:pt x="151" y="162"/>
                    </a:lnTo>
                    <a:lnTo>
                      <a:pt x="156" y="157"/>
                    </a:lnTo>
                    <a:lnTo>
                      <a:pt x="161" y="150"/>
                    </a:lnTo>
                    <a:lnTo>
                      <a:pt x="165" y="140"/>
                    </a:lnTo>
                    <a:lnTo>
                      <a:pt x="166" y="130"/>
                    </a:lnTo>
                    <a:lnTo>
                      <a:pt x="167" y="119"/>
                    </a:lnTo>
                    <a:lnTo>
                      <a:pt x="169" y="109"/>
                    </a:lnTo>
                    <a:lnTo>
                      <a:pt x="169" y="99"/>
                    </a:lnTo>
                    <a:lnTo>
                      <a:pt x="169" y="0"/>
                    </a:lnTo>
                    <a:lnTo>
                      <a:pt x="0" y="0"/>
                    </a:lnTo>
                    <a:lnTo>
                      <a:pt x="0" y="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 name="Freeform: Shape 45"/>
              <p:cNvSpPr/>
              <p:nvPr/>
            </p:nvSpPr>
            <p:spPr bwMode="auto">
              <a:xfrm>
                <a:off x="11247438" y="5454650"/>
                <a:ext cx="66675" cy="114300"/>
              </a:xfrm>
              <a:custGeom>
                <a:avLst/>
                <a:gdLst>
                  <a:gd name="T0" fmla="*/ 0 w 168"/>
                  <a:gd name="T1" fmla="*/ 0 h 288"/>
                  <a:gd name="T2" fmla="*/ 0 w 168"/>
                  <a:gd name="T3" fmla="*/ 95 h 288"/>
                  <a:gd name="T4" fmla="*/ 0 w 168"/>
                  <a:gd name="T5" fmla="*/ 105 h 288"/>
                  <a:gd name="T6" fmla="*/ 1 w 168"/>
                  <a:gd name="T7" fmla="*/ 116 h 288"/>
                  <a:gd name="T8" fmla="*/ 3 w 168"/>
                  <a:gd name="T9" fmla="*/ 123 h 288"/>
                  <a:gd name="T10" fmla="*/ 6 w 168"/>
                  <a:gd name="T11" fmla="*/ 131 h 288"/>
                  <a:gd name="T12" fmla="*/ 10 w 168"/>
                  <a:gd name="T13" fmla="*/ 139 h 288"/>
                  <a:gd name="T14" fmla="*/ 14 w 168"/>
                  <a:gd name="T15" fmla="*/ 144 h 288"/>
                  <a:gd name="T16" fmla="*/ 19 w 168"/>
                  <a:gd name="T17" fmla="*/ 149 h 288"/>
                  <a:gd name="T18" fmla="*/ 24 w 168"/>
                  <a:gd name="T19" fmla="*/ 153 h 288"/>
                  <a:gd name="T20" fmla="*/ 24 w 168"/>
                  <a:gd name="T21" fmla="*/ 288 h 288"/>
                  <a:gd name="T22" fmla="*/ 143 w 168"/>
                  <a:gd name="T23" fmla="*/ 288 h 288"/>
                  <a:gd name="T24" fmla="*/ 143 w 168"/>
                  <a:gd name="T25" fmla="*/ 153 h 288"/>
                  <a:gd name="T26" fmla="*/ 150 w 168"/>
                  <a:gd name="T27" fmla="*/ 149 h 288"/>
                  <a:gd name="T28" fmla="*/ 154 w 168"/>
                  <a:gd name="T29" fmla="*/ 144 h 288"/>
                  <a:gd name="T30" fmla="*/ 158 w 168"/>
                  <a:gd name="T31" fmla="*/ 137 h 288"/>
                  <a:gd name="T32" fmla="*/ 161 w 168"/>
                  <a:gd name="T33" fmla="*/ 130 h 288"/>
                  <a:gd name="T34" fmla="*/ 164 w 168"/>
                  <a:gd name="T35" fmla="*/ 122 h 288"/>
                  <a:gd name="T36" fmla="*/ 167 w 168"/>
                  <a:gd name="T37" fmla="*/ 113 h 288"/>
                  <a:gd name="T38" fmla="*/ 168 w 168"/>
                  <a:gd name="T39" fmla="*/ 104 h 288"/>
                  <a:gd name="T40" fmla="*/ 168 w 168"/>
                  <a:gd name="T41" fmla="*/ 95 h 288"/>
                  <a:gd name="T42" fmla="*/ 168 w 168"/>
                  <a:gd name="T43" fmla="*/ 0 h 288"/>
                  <a:gd name="T44" fmla="*/ 0 w 168"/>
                  <a:gd name="T4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8" h="288">
                    <a:moveTo>
                      <a:pt x="0" y="0"/>
                    </a:moveTo>
                    <a:lnTo>
                      <a:pt x="0" y="95"/>
                    </a:lnTo>
                    <a:lnTo>
                      <a:pt x="0" y="105"/>
                    </a:lnTo>
                    <a:lnTo>
                      <a:pt x="1" y="116"/>
                    </a:lnTo>
                    <a:lnTo>
                      <a:pt x="3" y="123"/>
                    </a:lnTo>
                    <a:lnTo>
                      <a:pt x="6" y="131"/>
                    </a:lnTo>
                    <a:lnTo>
                      <a:pt x="10" y="139"/>
                    </a:lnTo>
                    <a:lnTo>
                      <a:pt x="14" y="144"/>
                    </a:lnTo>
                    <a:lnTo>
                      <a:pt x="19" y="149"/>
                    </a:lnTo>
                    <a:lnTo>
                      <a:pt x="24" y="153"/>
                    </a:lnTo>
                    <a:lnTo>
                      <a:pt x="24" y="288"/>
                    </a:lnTo>
                    <a:lnTo>
                      <a:pt x="143" y="288"/>
                    </a:lnTo>
                    <a:lnTo>
                      <a:pt x="143" y="153"/>
                    </a:lnTo>
                    <a:lnTo>
                      <a:pt x="150" y="149"/>
                    </a:lnTo>
                    <a:lnTo>
                      <a:pt x="154" y="144"/>
                    </a:lnTo>
                    <a:lnTo>
                      <a:pt x="158" y="137"/>
                    </a:lnTo>
                    <a:lnTo>
                      <a:pt x="161" y="130"/>
                    </a:lnTo>
                    <a:lnTo>
                      <a:pt x="164" y="122"/>
                    </a:lnTo>
                    <a:lnTo>
                      <a:pt x="167" y="113"/>
                    </a:lnTo>
                    <a:lnTo>
                      <a:pt x="168" y="104"/>
                    </a:lnTo>
                    <a:lnTo>
                      <a:pt x="168" y="95"/>
                    </a:lnTo>
                    <a:lnTo>
                      <a:pt x="16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 name="Freeform: Shape 46"/>
              <p:cNvSpPr/>
              <p:nvPr/>
            </p:nvSpPr>
            <p:spPr bwMode="auto">
              <a:xfrm>
                <a:off x="11098898" y="5468583"/>
                <a:ext cx="146245" cy="161925"/>
              </a:xfrm>
              <a:custGeom>
                <a:avLst/>
                <a:gdLst>
                  <a:gd name="T0" fmla="*/ 0 w 241"/>
                  <a:gd name="T1" fmla="*/ 168 h 408"/>
                  <a:gd name="T2" fmla="*/ 0 w 241"/>
                  <a:gd name="T3" fmla="*/ 182 h 408"/>
                  <a:gd name="T4" fmla="*/ 3 w 241"/>
                  <a:gd name="T5" fmla="*/ 195 h 408"/>
                  <a:gd name="T6" fmla="*/ 7 w 241"/>
                  <a:gd name="T7" fmla="*/ 206 h 408"/>
                  <a:gd name="T8" fmla="*/ 13 w 241"/>
                  <a:gd name="T9" fmla="*/ 216 h 408"/>
                  <a:gd name="T10" fmla="*/ 20 w 241"/>
                  <a:gd name="T11" fmla="*/ 225 h 408"/>
                  <a:gd name="T12" fmla="*/ 27 w 241"/>
                  <a:gd name="T13" fmla="*/ 231 h 408"/>
                  <a:gd name="T14" fmla="*/ 38 w 241"/>
                  <a:gd name="T15" fmla="*/ 236 h 408"/>
                  <a:gd name="T16" fmla="*/ 48 w 241"/>
                  <a:gd name="T17" fmla="*/ 239 h 408"/>
                  <a:gd name="T18" fmla="*/ 48 w 241"/>
                  <a:gd name="T19" fmla="*/ 408 h 408"/>
                  <a:gd name="T20" fmla="*/ 192 w 241"/>
                  <a:gd name="T21" fmla="*/ 408 h 408"/>
                  <a:gd name="T22" fmla="*/ 192 w 241"/>
                  <a:gd name="T23" fmla="*/ 239 h 408"/>
                  <a:gd name="T24" fmla="*/ 203 w 241"/>
                  <a:gd name="T25" fmla="*/ 236 h 408"/>
                  <a:gd name="T26" fmla="*/ 212 w 241"/>
                  <a:gd name="T27" fmla="*/ 231 h 408"/>
                  <a:gd name="T28" fmla="*/ 221 w 241"/>
                  <a:gd name="T29" fmla="*/ 225 h 408"/>
                  <a:gd name="T30" fmla="*/ 228 w 241"/>
                  <a:gd name="T31" fmla="*/ 216 h 408"/>
                  <a:gd name="T32" fmla="*/ 233 w 241"/>
                  <a:gd name="T33" fmla="*/ 206 h 408"/>
                  <a:gd name="T34" fmla="*/ 237 w 241"/>
                  <a:gd name="T35" fmla="*/ 195 h 408"/>
                  <a:gd name="T36" fmla="*/ 239 w 241"/>
                  <a:gd name="T37" fmla="*/ 182 h 408"/>
                  <a:gd name="T38" fmla="*/ 241 w 241"/>
                  <a:gd name="T39" fmla="*/ 168 h 408"/>
                  <a:gd name="T40" fmla="*/ 241 w 241"/>
                  <a:gd name="T41" fmla="*/ 0 h 408"/>
                  <a:gd name="T42" fmla="*/ 0 w 241"/>
                  <a:gd name="T43" fmla="*/ 0 h 408"/>
                  <a:gd name="T44" fmla="*/ 0 w 241"/>
                  <a:gd name="T45" fmla="*/ 16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1" h="408">
                    <a:moveTo>
                      <a:pt x="0" y="168"/>
                    </a:moveTo>
                    <a:lnTo>
                      <a:pt x="0" y="182"/>
                    </a:lnTo>
                    <a:lnTo>
                      <a:pt x="3" y="195"/>
                    </a:lnTo>
                    <a:lnTo>
                      <a:pt x="7" y="206"/>
                    </a:lnTo>
                    <a:lnTo>
                      <a:pt x="13" y="216"/>
                    </a:lnTo>
                    <a:lnTo>
                      <a:pt x="20" y="225"/>
                    </a:lnTo>
                    <a:lnTo>
                      <a:pt x="27" y="231"/>
                    </a:lnTo>
                    <a:lnTo>
                      <a:pt x="38" y="236"/>
                    </a:lnTo>
                    <a:lnTo>
                      <a:pt x="48" y="239"/>
                    </a:lnTo>
                    <a:lnTo>
                      <a:pt x="48" y="408"/>
                    </a:lnTo>
                    <a:lnTo>
                      <a:pt x="192" y="408"/>
                    </a:lnTo>
                    <a:lnTo>
                      <a:pt x="192" y="239"/>
                    </a:lnTo>
                    <a:lnTo>
                      <a:pt x="203" y="236"/>
                    </a:lnTo>
                    <a:lnTo>
                      <a:pt x="212" y="231"/>
                    </a:lnTo>
                    <a:lnTo>
                      <a:pt x="221" y="225"/>
                    </a:lnTo>
                    <a:lnTo>
                      <a:pt x="228" y="216"/>
                    </a:lnTo>
                    <a:lnTo>
                      <a:pt x="233" y="206"/>
                    </a:lnTo>
                    <a:lnTo>
                      <a:pt x="237" y="195"/>
                    </a:lnTo>
                    <a:lnTo>
                      <a:pt x="239" y="182"/>
                    </a:lnTo>
                    <a:lnTo>
                      <a:pt x="241" y="168"/>
                    </a:lnTo>
                    <a:lnTo>
                      <a:pt x="241" y="0"/>
                    </a:lnTo>
                    <a:lnTo>
                      <a:pt x="0" y="0"/>
                    </a:lnTo>
                    <a:lnTo>
                      <a:pt x="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 name="Freeform: Shape 47"/>
              <p:cNvSpPr/>
              <p:nvPr/>
            </p:nvSpPr>
            <p:spPr bwMode="auto">
              <a:xfrm>
                <a:off x="11256963" y="5397500"/>
                <a:ext cx="47625" cy="47625"/>
              </a:xfrm>
              <a:custGeom>
                <a:avLst/>
                <a:gdLst>
                  <a:gd name="T0" fmla="*/ 60 w 119"/>
                  <a:gd name="T1" fmla="*/ 121 h 121"/>
                  <a:gd name="T2" fmla="*/ 72 w 119"/>
                  <a:gd name="T3" fmla="*/ 119 h 121"/>
                  <a:gd name="T4" fmla="*/ 83 w 119"/>
                  <a:gd name="T5" fmla="*/ 115 h 121"/>
                  <a:gd name="T6" fmla="*/ 94 w 119"/>
                  <a:gd name="T7" fmla="*/ 110 h 121"/>
                  <a:gd name="T8" fmla="*/ 103 w 119"/>
                  <a:gd name="T9" fmla="*/ 103 h 121"/>
                  <a:gd name="T10" fmla="*/ 109 w 119"/>
                  <a:gd name="T11" fmla="*/ 94 h 121"/>
                  <a:gd name="T12" fmla="*/ 116 w 119"/>
                  <a:gd name="T13" fmla="*/ 83 h 121"/>
                  <a:gd name="T14" fmla="*/ 118 w 119"/>
                  <a:gd name="T15" fmla="*/ 72 h 121"/>
                  <a:gd name="T16" fmla="*/ 119 w 119"/>
                  <a:gd name="T17" fmla="*/ 60 h 121"/>
                  <a:gd name="T18" fmla="*/ 118 w 119"/>
                  <a:gd name="T19" fmla="*/ 49 h 121"/>
                  <a:gd name="T20" fmla="*/ 116 w 119"/>
                  <a:gd name="T21" fmla="*/ 37 h 121"/>
                  <a:gd name="T22" fmla="*/ 109 w 119"/>
                  <a:gd name="T23" fmla="*/ 27 h 121"/>
                  <a:gd name="T24" fmla="*/ 103 w 119"/>
                  <a:gd name="T25" fmla="*/ 18 h 121"/>
                  <a:gd name="T26" fmla="*/ 94 w 119"/>
                  <a:gd name="T27" fmla="*/ 10 h 121"/>
                  <a:gd name="T28" fmla="*/ 83 w 119"/>
                  <a:gd name="T29" fmla="*/ 5 h 121"/>
                  <a:gd name="T30" fmla="*/ 72 w 119"/>
                  <a:gd name="T31" fmla="*/ 1 h 121"/>
                  <a:gd name="T32" fmla="*/ 60 w 119"/>
                  <a:gd name="T33" fmla="*/ 0 h 121"/>
                  <a:gd name="T34" fmla="*/ 47 w 119"/>
                  <a:gd name="T35" fmla="*/ 1 h 121"/>
                  <a:gd name="T36" fmla="*/ 36 w 119"/>
                  <a:gd name="T37" fmla="*/ 5 h 121"/>
                  <a:gd name="T38" fmla="*/ 26 w 119"/>
                  <a:gd name="T39" fmla="*/ 10 h 121"/>
                  <a:gd name="T40" fmla="*/ 17 w 119"/>
                  <a:gd name="T41" fmla="*/ 18 h 121"/>
                  <a:gd name="T42" fmla="*/ 10 w 119"/>
                  <a:gd name="T43" fmla="*/ 27 h 121"/>
                  <a:gd name="T44" fmla="*/ 4 w 119"/>
                  <a:gd name="T45" fmla="*/ 37 h 121"/>
                  <a:gd name="T46" fmla="*/ 1 w 119"/>
                  <a:gd name="T47" fmla="*/ 49 h 121"/>
                  <a:gd name="T48" fmla="*/ 0 w 119"/>
                  <a:gd name="T49" fmla="*/ 60 h 121"/>
                  <a:gd name="T50" fmla="*/ 1 w 119"/>
                  <a:gd name="T51" fmla="*/ 72 h 121"/>
                  <a:gd name="T52" fmla="*/ 4 w 119"/>
                  <a:gd name="T53" fmla="*/ 83 h 121"/>
                  <a:gd name="T54" fmla="*/ 10 w 119"/>
                  <a:gd name="T55" fmla="*/ 94 h 121"/>
                  <a:gd name="T56" fmla="*/ 17 w 119"/>
                  <a:gd name="T57" fmla="*/ 103 h 121"/>
                  <a:gd name="T58" fmla="*/ 26 w 119"/>
                  <a:gd name="T59" fmla="*/ 110 h 121"/>
                  <a:gd name="T60" fmla="*/ 36 w 119"/>
                  <a:gd name="T61" fmla="*/ 115 h 121"/>
                  <a:gd name="T62" fmla="*/ 47 w 119"/>
                  <a:gd name="T63" fmla="*/ 119 h 121"/>
                  <a:gd name="T64" fmla="*/ 60 w 119"/>
                  <a:gd name="T65"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 h="121">
                    <a:moveTo>
                      <a:pt x="60" y="121"/>
                    </a:moveTo>
                    <a:lnTo>
                      <a:pt x="72" y="119"/>
                    </a:lnTo>
                    <a:lnTo>
                      <a:pt x="83" y="115"/>
                    </a:lnTo>
                    <a:lnTo>
                      <a:pt x="94" y="110"/>
                    </a:lnTo>
                    <a:lnTo>
                      <a:pt x="103" y="103"/>
                    </a:lnTo>
                    <a:lnTo>
                      <a:pt x="109" y="94"/>
                    </a:lnTo>
                    <a:lnTo>
                      <a:pt x="116" y="83"/>
                    </a:lnTo>
                    <a:lnTo>
                      <a:pt x="118" y="72"/>
                    </a:lnTo>
                    <a:lnTo>
                      <a:pt x="119" y="60"/>
                    </a:lnTo>
                    <a:lnTo>
                      <a:pt x="118" y="49"/>
                    </a:lnTo>
                    <a:lnTo>
                      <a:pt x="116" y="37"/>
                    </a:lnTo>
                    <a:lnTo>
                      <a:pt x="109" y="27"/>
                    </a:lnTo>
                    <a:lnTo>
                      <a:pt x="103" y="18"/>
                    </a:lnTo>
                    <a:lnTo>
                      <a:pt x="94" y="10"/>
                    </a:lnTo>
                    <a:lnTo>
                      <a:pt x="83" y="5"/>
                    </a:lnTo>
                    <a:lnTo>
                      <a:pt x="72" y="1"/>
                    </a:lnTo>
                    <a:lnTo>
                      <a:pt x="60" y="0"/>
                    </a:lnTo>
                    <a:lnTo>
                      <a:pt x="47" y="1"/>
                    </a:lnTo>
                    <a:lnTo>
                      <a:pt x="36" y="5"/>
                    </a:lnTo>
                    <a:lnTo>
                      <a:pt x="26" y="10"/>
                    </a:lnTo>
                    <a:lnTo>
                      <a:pt x="17" y="18"/>
                    </a:lnTo>
                    <a:lnTo>
                      <a:pt x="10" y="27"/>
                    </a:lnTo>
                    <a:lnTo>
                      <a:pt x="4" y="37"/>
                    </a:lnTo>
                    <a:lnTo>
                      <a:pt x="1" y="49"/>
                    </a:lnTo>
                    <a:lnTo>
                      <a:pt x="0" y="60"/>
                    </a:lnTo>
                    <a:lnTo>
                      <a:pt x="1" y="72"/>
                    </a:lnTo>
                    <a:lnTo>
                      <a:pt x="4" y="83"/>
                    </a:lnTo>
                    <a:lnTo>
                      <a:pt x="10" y="94"/>
                    </a:lnTo>
                    <a:lnTo>
                      <a:pt x="17" y="103"/>
                    </a:lnTo>
                    <a:lnTo>
                      <a:pt x="26" y="110"/>
                    </a:lnTo>
                    <a:lnTo>
                      <a:pt x="36" y="115"/>
                    </a:lnTo>
                    <a:lnTo>
                      <a:pt x="47" y="119"/>
                    </a:lnTo>
                    <a:lnTo>
                      <a:pt x="60" y="1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 name="Freeform: Shape 48"/>
              <p:cNvSpPr/>
              <p:nvPr/>
            </p:nvSpPr>
            <p:spPr bwMode="auto">
              <a:xfrm>
                <a:off x="11037888" y="5397500"/>
                <a:ext cx="47625" cy="47625"/>
              </a:xfrm>
              <a:custGeom>
                <a:avLst/>
                <a:gdLst>
                  <a:gd name="T0" fmla="*/ 61 w 121"/>
                  <a:gd name="T1" fmla="*/ 121 h 121"/>
                  <a:gd name="T2" fmla="*/ 72 w 121"/>
                  <a:gd name="T3" fmla="*/ 119 h 121"/>
                  <a:gd name="T4" fmla="*/ 84 w 121"/>
                  <a:gd name="T5" fmla="*/ 115 h 121"/>
                  <a:gd name="T6" fmla="*/ 94 w 121"/>
                  <a:gd name="T7" fmla="*/ 110 h 121"/>
                  <a:gd name="T8" fmla="*/ 103 w 121"/>
                  <a:gd name="T9" fmla="*/ 103 h 121"/>
                  <a:gd name="T10" fmla="*/ 111 w 121"/>
                  <a:gd name="T11" fmla="*/ 94 h 121"/>
                  <a:gd name="T12" fmla="*/ 116 w 121"/>
                  <a:gd name="T13" fmla="*/ 83 h 121"/>
                  <a:gd name="T14" fmla="*/ 120 w 121"/>
                  <a:gd name="T15" fmla="*/ 72 h 121"/>
                  <a:gd name="T16" fmla="*/ 121 w 121"/>
                  <a:gd name="T17" fmla="*/ 60 h 121"/>
                  <a:gd name="T18" fmla="*/ 120 w 121"/>
                  <a:gd name="T19" fmla="*/ 49 h 121"/>
                  <a:gd name="T20" fmla="*/ 116 w 121"/>
                  <a:gd name="T21" fmla="*/ 37 h 121"/>
                  <a:gd name="T22" fmla="*/ 111 w 121"/>
                  <a:gd name="T23" fmla="*/ 27 h 121"/>
                  <a:gd name="T24" fmla="*/ 103 w 121"/>
                  <a:gd name="T25" fmla="*/ 18 h 121"/>
                  <a:gd name="T26" fmla="*/ 94 w 121"/>
                  <a:gd name="T27" fmla="*/ 10 h 121"/>
                  <a:gd name="T28" fmla="*/ 84 w 121"/>
                  <a:gd name="T29" fmla="*/ 5 h 121"/>
                  <a:gd name="T30" fmla="*/ 72 w 121"/>
                  <a:gd name="T31" fmla="*/ 1 h 121"/>
                  <a:gd name="T32" fmla="*/ 61 w 121"/>
                  <a:gd name="T33" fmla="*/ 0 h 121"/>
                  <a:gd name="T34" fmla="*/ 49 w 121"/>
                  <a:gd name="T35" fmla="*/ 1 h 121"/>
                  <a:gd name="T36" fmla="*/ 38 w 121"/>
                  <a:gd name="T37" fmla="*/ 5 h 121"/>
                  <a:gd name="T38" fmla="*/ 27 w 121"/>
                  <a:gd name="T39" fmla="*/ 10 h 121"/>
                  <a:gd name="T40" fmla="*/ 18 w 121"/>
                  <a:gd name="T41" fmla="*/ 18 h 121"/>
                  <a:gd name="T42" fmla="*/ 11 w 121"/>
                  <a:gd name="T43" fmla="*/ 27 h 121"/>
                  <a:gd name="T44" fmla="*/ 6 w 121"/>
                  <a:gd name="T45" fmla="*/ 37 h 121"/>
                  <a:gd name="T46" fmla="*/ 2 w 121"/>
                  <a:gd name="T47" fmla="*/ 49 h 121"/>
                  <a:gd name="T48" fmla="*/ 0 w 121"/>
                  <a:gd name="T49" fmla="*/ 60 h 121"/>
                  <a:gd name="T50" fmla="*/ 2 w 121"/>
                  <a:gd name="T51" fmla="*/ 72 h 121"/>
                  <a:gd name="T52" fmla="*/ 6 w 121"/>
                  <a:gd name="T53" fmla="*/ 83 h 121"/>
                  <a:gd name="T54" fmla="*/ 11 w 121"/>
                  <a:gd name="T55" fmla="*/ 94 h 121"/>
                  <a:gd name="T56" fmla="*/ 18 w 121"/>
                  <a:gd name="T57" fmla="*/ 103 h 121"/>
                  <a:gd name="T58" fmla="*/ 27 w 121"/>
                  <a:gd name="T59" fmla="*/ 110 h 121"/>
                  <a:gd name="T60" fmla="*/ 38 w 121"/>
                  <a:gd name="T61" fmla="*/ 115 h 121"/>
                  <a:gd name="T62" fmla="*/ 49 w 121"/>
                  <a:gd name="T63" fmla="*/ 119 h 121"/>
                  <a:gd name="T64" fmla="*/ 61 w 121"/>
                  <a:gd name="T65"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61" y="121"/>
                    </a:moveTo>
                    <a:lnTo>
                      <a:pt x="72" y="119"/>
                    </a:lnTo>
                    <a:lnTo>
                      <a:pt x="84" y="115"/>
                    </a:lnTo>
                    <a:lnTo>
                      <a:pt x="94" y="110"/>
                    </a:lnTo>
                    <a:lnTo>
                      <a:pt x="103" y="103"/>
                    </a:lnTo>
                    <a:lnTo>
                      <a:pt x="111" y="94"/>
                    </a:lnTo>
                    <a:lnTo>
                      <a:pt x="116" y="83"/>
                    </a:lnTo>
                    <a:lnTo>
                      <a:pt x="120" y="72"/>
                    </a:lnTo>
                    <a:lnTo>
                      <a:pt x="121" y="60"/>
                    </a:lnTo>
                    <a:lnTo>
                      <a:pt x="120" y="49"/>
                    </a:lnTo>
                    <a:lnTo>
                      <a:pt x="116" y="37"/>
                    </a:lnTo>
                    <a:lnTo>
                      <a:pt x="111" y="27"/>
                    </a:lnTo>
                    <a:lnTo>
                      <a:pt x="103" y="18"/>
                    </a:lnTo>
                    <a:lnTo>
                      <a:pt x="94" y="10"/>
                    </a:lnTo>
                    <a:lnTo>
                      <a:pt x="84" y="5"/>
                    </a:lnTo>
                    <a:lnTo>
                      <a:pt x="72" y="1"/>
                    </a:lnTo>
                    <a:lnTo>
                      <a:pt x="61" y="0"/>
                    </a:lnTo>
                    <a:lnTo>
                      <a:pt x="49" y="1"/>
                    </a:lnTo>
                    <a:lnTo>
                      <a:pt x="38" y="5"/>
                    </a:lnTo>
                    <a:lnTo>
                      <a:pt x="27" y="10"/>
                    </a:lnTo>
                    <a:lnTo>
                      <a:pt x="18" y="18"/>
                    </a:lnTo>
                    <a:lnTo>
                      <a:pt x="11" y="27"/>
                    </a:lnTo>
                    <a:lnTo>
                      <a:pt x="6" y="37"/>
                    </a:lnTo>
                    <a:lnTo>
                      <a:pt x="2" y="49"/>
                    </a:lnTo>
                    <a:lnTo>
                      <a:pt x="0" y="60"/>
                    </a:lnTo>
                    <a:lnTo>
                      <a:pt x="2" y="72"/>
                    </a:lnTo>
                    <a:lnTo>
                      <a:pt x="6" y="83"/>
                    </a:lnTo>
                    <a:lnTo>
                      <a:pt x="11" y="94"/>
                    </a:lnTo>
                    <a:lnTo>
                      <a:pt x="18" y="103"/>
                    </a:lnTo>
                    <a:lnTo>
                      <a:pt x="27" y="110"/>
                    </a:lnTo>
                    <a:lnTo>
                      <a:pt x="38" y="115"/>
                    </a:lnTo>
                    <a:lnTo>
                      <a:pt x="49" y="119"/>
                    </a:lnTo>
                    <a:lnTo>
                      <a:pt x="61" y="1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0" name="Freeform: Shape 49"/>
              <p:cNvSpPr/>
              <p:nvPr/>
            </p:nvSpPr>
            <p:spPr bwMode="auto">
              <a:xfrm>
                <a:off x="11133138" y="5368925"/>
                <a:ext cx="76200" cy="76200"/>
              </a:xfrm>
              <a:custGeom>
                <a:avLst/>
                <a:gdLst>
                  <a:gd name="T0" fmla="*/ 106 w 192"/>
                  <a:gd name="T1" fmla="*/ 191 h 193"/>
                  <a:gd name="T2" fmla="*/ 125 w 192"/>
                  <a:gd name="T3" fmla="*/ 187 h 193"/>
                  <a:gd name="T4" fmla="*/ 142 w 192"/>
                  <a:gd name="T5" fmla="*/ 181 h 193"/>
                  <a:gd name="T6" fmla="*/ 158 w 192"/>
                  <a:gd name="T7" fmla="*/ 171 h 193"/>
                  <a:gd name="T8" fmla="*/ 170 w 192"/>
                  <a:gd name="T9" fmla="*/ 158 h 193"/>
                  <a:gd name="T10" fmla="*/ 181 w 192"/>
                  <a:gd name="T11" fmla="*/ 143 h 193"/>
                  <a:gd name="T12" fmla="*/ 188 w 192"/>
                  <a:gd name="T13" fmla="*/ 125 h 193"/>
                  <a:gd name="T14" fmla="*/ 192 w 192"/>
                  <a:gd name="T15" fmla="*/ 107 h 193"/>
                  <a:gd name="T16" fmla="*/ 192 w 192"/>
                  <a:gd name="T17" fmla="*/ 86 h 193"/>
                  <a:gd name="T18" fmla="*/ 188 w 192"/>
                  <a:gd name="T19" fmla="*/ 68 h 193"/>
                  <a:gd name="T20" fmla="*/ 181 w 192"/>
                  <a:gd name="T21" fmla="*/ 50 h 193"/>
                  <a:gd name="T22" fmla="*/ 170 w 192"/>
                  <a:gd name="T23" fmla="*/ 35 h 193"/>
                  <a:gd name="T24" fmla="*/ 158 w 192"/>
                  <a:gd name="T25" fmla="*/ 22 h 193"/>
                  <a:gd name="T26" fmla="*/ 142 w 192"/>
                  <a:gd name="T27" fmla="*/ 12 h 193"/>
                  <a:gd name="T28" fmla="*/ 125 w 192"/>
                  <a:gd name="T29" fmla="*/ 5 h 193"/>
                  <a:gd name="T30" fmla="*/ 106 w 192"/>
                  <a:gd name="T31" fmla="*/ 1 h 193"/>
                  <a:gd name="T32" fmla="*/ 87 w 192"/>
                  <a:gd name="T33" fmla="*/ 1 h 193"/>
                  <a:gd name="T34" fmla="*/ 68 w 192"/>
                  <a:gd name="T35" fmla="*/ 5 h 193"/>
                  <a:gd name="T36" fmla="*/ 51 w 192"/>
                  <a:gd name="T37" fmla="*/ 12 h 193"/>
                  <a:gd name="T38" fmla="*/ 36 w 192"/>
                  <a:gd name="T39" fmla="*/ 22 h 193"/>
                  <a:gd name="T40" fmla="*/ 23 w 192"/>
                  <a:gd name="T41" fmla="*/ 35 h 193"/>
                  <a:gd name="T42" fmla="*/ 11 w 192"/>
                  <a:gd name="T43" fmla="*/ 50 h 193"/>
                  <a:gd name="T44" fmla="*/ 5 w 192"/>
                  <a:gd name="T45" fmla="*/ 68 h 193"/>
                  <a:gd name="T46" fmla="*/ 1 w 192"/>
                  <a:gd name="T47" fmla="*/ 86 h 193"/>
                  <a:gd name="T48" fmla="*/ 1 w 192"/>
                  <a:gd name="T49" fmla="*/ 107 h 193"/>
                  <a:gd name="T50" fmla="*/ 5 w 192"/>
                  <a:gd name="T51" fmla="*/ 125 h 193"/>
                  <a:gd name="T52" fmla="*/ 11 w 192"/>
                  <a:gd name="T53" fmla="*/ 143 h 193"/>
                  <a:gd name="T54" fmla="*/ 23 w 192"/>
                  <a:gd name="T55" fmla="*/ 158 h 193"/>
                  <a:gd name="T56" fmla="*/ 36 w 192"/>
                  <a:gd name="T57" fmla="*/ 171 h 193"/>
                  <a:gd name="T58" fmla="*/ 51 w 192"/>
                  <a:gd name="T59" fmla="*/ 181 h 193"/>
                  <a:gd name="T60" fmla="*/ 68 w 192"/>
                  <a:gd name="T61" fmla="*/ 187 h 193"/>
                  <a:gd name="T62" fmla="*/ 87 w 192"/>
                  <a:gd name="T63" fmla="*/ 19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 h="193">
                    <a:moveTo>
                      <a:pt x="96" y="193"/>
                    </a:moveTo>
                    <a:lnTo>
                      <a:pt x="106" y="191"/>
                    </a:lnTo>
                    <a:lnTo>
                      <a:pt x="115" y="190"/>
                    </a:lnTo>
                    <a:lnTo>
                      <a:pt x="125" y="187"/>
                    </a:lnTo>
                    <a:lnTo>
                      <a:pt x="133" y="185"/>
                    </a:lnTo>
                    <a:lnTo>
                      <a:pt x="142" y="181"/>
                    </a:lnTo>
                    <a:lnTo>
                      <a:pt x="150" y="176"/>
                    </a:lnTo>
                    <a:lnTo>
                      <a:pt x="158" y="171"/>
                    </a:lnTo>
                    <a:lnTo>
                      <a:pt x="164" y="164"/>
                    </a:lnTo>
                    <a:lnTo>
                      <a:pt x="170" y="158"/>
                    </a:lnTo>
                    <a:lnTo>
                      <a:pt x="176" y="150"/>
                    </a:lnTo>
                    <a:lnTo>
                      <a:pt x="181" y="143"/>
                    </a:lnTo>
                    <a:lnTo>
                      <a:pt x="185" y="134"/>
                    </a:lnTo>
                    <a:lnTo>
                      <a:pt x="188" y="125"/>
                    </a:lnTo>
                    <a:lnTo>
                      <a:pt x="191" y="116"/>
                    </a:lnTo>
                    <a:lnTo>
                      <a:pt x="192" y="107"/>
                    </a:lnTo>
                    <a:lnTo>
                      <a:pt x="192" y="96"/>
                    </a:lnTo>
                    <a:lnTo>
                      <a:pt x="192" y="86"/>
                    </a:lnTo>
                    <a:lnTo>
                      <a:pt x="191" y="77"/>
                    </a:lnTo>
                    <a:lnTo>
                      <a:pt x="188" y="68"/>
                    </a:lnTo>
                    <a:lnTo>
                      <a:pt x="185" y="59"/>
                    </a:lnTo>
                    <a:lnTo>
                      <a:pt x="181" y="50"/>
                    </a:lnTo>
                    <a:lnTo>
                      <a:pt x="176" y="42"/>
                    </a:lnTo>
                    <a:lnTo>
                      <a:pt x="170" y="35"/>
                    </a:lnTo>
                    <a:lnTo>
                      <a:pt x="164" y="28"/>
                    </a:lnTo>
                    <a:lnTo>
                      <a:pt x="158" y="22"/>
                    </a:lnTo>
                    <a:lnTo>
                      <a:pt x="150" y="17"/>
                    </a:lnTo>
                    <a:lnTo>
                      <a:pt x="142" y="12"/>
                    </a:lnTo>
                    <a:lnTo>
                      <a:pt x="133" y="8"/>
                    </a:lnTo>
                    <a:lnTo>
                      <a:pt x="125" y="5"/>
                    </a:lnTo>
                    <a:lnTo>
                      <a:pt x="115" y="3"/>
                    </a:lnTo>
                    <a:lnTo>
                      <a:pt x="106" y="1"/>
                    </a:lnTo>
                    <a:lnTo>
                      <a:pt x="96" y="0"/>
                    </a:lnTo>
                    <a:lnTo>
                      <a:pt x="87" y="1"/>
                    </a:lnTo>
                    <a:lnTo>
                      <a:pt x="77" y="3"/>
                    </a:lnTo>
                    <a:lnTo>
                      <a:pt x="68" y="5"/>
                    </a:lnTo>
                    <a:lnTo>
                      <a:pt x="59" y="8"/>
                    </a:lnTo>
                    <a:lnTo>
                      <a:pt x="51" y="12"/>
                    </a:lnTo>
                    <a:lnTo>
                      <a:pt x="42" y="17"/>
                    </a:lnTo>
                    <a:lnTo>
                      <a:pt x="36" y="22"/>
                    </a:lnTo>
                    <a:lnTo>
                      <a:pt x="28" y="28"/>
                    </a:lnTo>
                    <a:lnTo>
                      <a:pt x="23" y="35"/>
                    </a:lnTo>
                    <a:lnTo>
                      <a:pt x="16" y="42"/>
                    </a:lnTo>
                    <a:lnTo>
                      <a:pt x="11" y="50"/>
                    </a:lnTo>
                    <a:lnTo>
                      <a:pt x="7" y="59"/>
                    </a:lnTo>
                    <a:lnTo>
                      <a:pt x="5" y="68"/>
                    </a:lnTo>
                    <a:lnTo>
                      <a:pt x="2" y="77"/>
                    </a:lnTo>
                    <a:lnTo>
                      <a:pt x="1" y="86"/>
                    </a:lnTo>
                    <a:lnTo>
                      <a:pt x="0" y="96"/>
                    </a:lnTo>
                    <a:lnTo>
                      <a:pt x="1" y="107"/>
                    </a:lnTo>
                    <a:lnTo>
                      <a:pt x="2" y="116"/>
                    </a:lnTo>
                    <a:lnTo>
                      <a:pt x="5" y="125"/>
                    </a:lnTo>
                    <a:lnTo>
                      <a:pt x="7" y="134"/>
                    </a:lnTo>
                    <a:lnTo>
                      <a:pt x="11" y="143"/>
                    </a:lnTo>
                    <a:lnTo>
                      <a:pt x="16" y="150"/>
                    </a:lnTo>
                    <a:lnTo>
                      <a:pt x="23" y="158"/>
                    </a:lnTo>
                    <a:lnTo>
                      <a:pt x="28" y="164"/>
                    </a:lnTo>
                    <a:lnTo>
                      <a:pt x="36" y="171"/>
                    </a:lnTo>
                    <a:lnTo>
                      <a:pt x="42" y="176"/>
                    </a:lnTo>
                    <a:lnTo>
                      <a:pt x="51" y="181"/>
                    </a:lnTo>
                    <a:lnTo>
                      <a:pt x="59" y="185"/>
                    </a:lnTo>
                    <a:lnTo>
                      <a:pt x="68" y="187"/>
                    </a:lnTo>
                    <a:lnTo>
                      <a:pt x="77" y="190"/>
                    </a:lnTo>
                    <a:lnTo>
                      <a:pt x="87" y="191"/>
                    </a:lnTo>
                    <a:lnTo>
                      <a:pt x="96" y="1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mc:AlternateContent xmlns:mc="http://schemas.openxmlformats.org/markup-compatibility/2006" xmlns:a14="http://schemas.microsoft.com/office/drawing/2010/main">
          <mc:Choice Requires="a14">
            <p:sp>
              <p:nvSpPr>
                <p:cNvPr id="31" name="Rectangle 56"/>
                <p:cNvSpPr/>
                <p:nvPr/>
              </p:nvSpPr>
              <p:spPr>
                <a:xfrm>
                  <a:off x="1774" y="5288"/>
                  <a:ext cx="6987" cy="436"/>
                </a:xfrm>
                <a:prstGeom prst="rect">
                  <a:avLst/>
                </a:prstGeom>
              </p:spPr>
              <p:txBody>
                <a:bodyPr wrap="square" lIns="0" tIns="0" rIns="0" bIns="0" anchor="ctr" anchorCtr="0">
                  <a:normAutofit/>
                </a:bodyPr>
                <a:lstStyle/>
                <a:p>
                  <a:pPr>
                    <a:lnSpc>
                      <a:spcPct val="120000"/>
                    </a:lnSpc>
                    <a:buClr>
                      <a:srgbClr val="E24848"/>
                    </a:buClr>
                    <a:defRPr/>
                  </a:pPr>
                  <a:r>
                    <a:rPr lang="zh-CN" altLang="zh-CN" sz="1400" kern="0" dirty="0">
                      <a:effectLst/>
                      <a:latin typeface="Calibri" panose="020F0502020204030204" pitchFamily="34" charset="0"/>
                      <a:ea typeface="黑体" panose="02010609060101010101" pitchFamily="49" charset="-122"/>
                      <a:cs typeface="黑体" panose="02010609060101010101" pitchFamily="49" charset="-122"/>
                    </a:rPr>
                    <a:t>如果A&gt;114</a:t>
                  </a:r>
                  <a14:m>
                    <m:oMath xmlns:m="http://schemas.openxmlformats.org/officeDocument/2006/math">
                      <m:sSup>
                        <m:sSupPr>
                          <m:ctrlPr>
                            <a:rPr lang="zh-CN" altLang="zh-CN" sz="1400" i="1" kern="0">
                              <a:effectLst/>
                              <a:latin typeface="Cambria Math" panose="02040503050406030204" pitchFamily="18" charset="0"/>
                              <a:ea typeface="Cambria Math" panose="02040503050406030204" pitchFamily="18" charset="0"/>
                              <a:cs typeface="黑体" panose="02010609060101010101" pitchFamily="49" charset="-122"/>
                            </a:rPr>
                          </m:ctrlPr>
                        </m:sSupPr>
                        <m:e>
                          <m:acc>
                            <m:accPr>
                              <m:chr m:val="̇"/>
                              <m:ctrlPr>
                                <a:rPr lang="zh-CN" altLang="zh-CN" sz="1400" i="1" kern="0">
                                  <a:effectLst/>
                                  <a:latin typeface="Cambria Math" panose="02040503050406030204" pitchFamily="18" charset="0"/>
                                  <a:ea typeface="Cambria Math" panose="02040503050406030204" pitchFamily="18" charset="0"/>
                                  <a:cs typeface="黑体" panose="02010609060101010101" pitchFamily="49" charset="-122"/>
                                </a:rPr>
                              </m:ctrlPr>
                            </m:accPr>
                            <m:e>
                              <m:r>
                                <a:rPr lang="zh-CN" altLang="en-US" sz="1400" i="1" kern="0">
                                  <a:effectLst/>
                                  <a:latin typeface="Cambria Math" panose="02040503050406030204" pitchFamily="18" charset="0"/>
                                  <a:ea typeface="Cambria Math" panose="02040503050406030204" pitchFamily="18" charset="0"/>
                                  <a:cs typeface="黑体" panose="02010609060101010101" pitchFamily="49" charset="-122"/>
                                </a:rPr>
                                <m:t>𝐴</m:t>
                              </m:r>
                            </m:e>
                          </m:acc>
                        </m:e>
                        <m:sup>
                          <m:r>
                            <a:rPr lang="zh-CN" altLang="zh-CN" sz="1400" i="1" kern="0">
                              <a:effectLst/>
                              <a:latin typeface="Cambria Math" panose="02040503050406030204" pitchFamily="18" charset="0"/>
                              <a:ea typeface="Cambria Math" panose="02040503050406030204" pitchFamily="18" charset="0"/>
                              <a:cs typeface="黑体" panose="02010609060101010101" pitchFamily="49" charset="-122"/>
                            </a:rPr>
                            <m:t>2</m:t>
                          </m:r>
                        </m:sup>
                      </m:sSup>
                      <m:r>
                        <a:rPr lang="zh-CN" altLang="zh-CN" sz="1400" i="1" kern="0">
                          <a:effectLst/>
                          <a:latin typeface="Cambria Math" panose="02040503050406030204" pitchFamily="18" charset="0"/>
                          <a:ea typeface="Cambria Math" panose="02040503050406030204" pitchFamily="18" charset="0"/>
                          <a:cs typeface="黑体" panose="02010609060101010101" pitchFamily="49" charset="-122"/>
                        </a:rPr>
                        <m:t> </m:t>
                      </m:r>
                    </m:oMath>
                  </a14:m>
                  <a:r>
                    <a:rPr lang="zh-CN" altLang="en-US" sz="1400" kern="0" dirty="0">
                      <a:effectLst/>
                      <a:latin typeface="Calibri" panose="020F0502020204030204" pitchFamily="34" charset="0"/>
                      <a:ea typeface="黑体" panose="02010609060101010101" pitchFamily="49" charset="-122"/>
                      <a:cs typeface="黑体" panose="02010609060101010101" pitchFamily="49" charset="-122"/>
                    </a:rPr>
                    <a:t>，</a:t>
                  </a:r>
                  <a:r>
                    <a:rPr lang="zh-CN" altLang="zh-CN" sz="1400" kern="0" dirty="0">
                      <a:effectLst/>
                      <a:latin typeface="Calibri" panose="020F0502020204030204" pitchFamily="34" charset="0"/>
                      <a:ea typeface="黑体" panose="02010609060101010101" pitchFamily="49" charset="-122"/>
                      <a:cs typeface="黑体" panose="02010609060101010101" pitchFamily="49" charset="-122"/>
                    </a:rPr>
                    <a:t>0.45&lt;=f&lt;0.58, 环境类别归于B</a:t>
                  </a:r>
                  <a:r>
                    <a:rPr lang="zh-CN" altLang="zh-CN" sz="1200" kern="0" dirty="0">
                      <a:effectLst/>
                      <a:latin typeface="Calibri" panose="020F0502020204030204" pitchFamily="34" charset="0"/>
                      <a:ea typeface="黑体" panose="02010609060101010101" pitchFamily="49" charset="-122"/>
                      <a:cs typeface="黑体" panose="02010609060101010101" pitchFamily="49" charset="-122"/>
                    </a:rPr>
                    <a:t>2</a:t>
                  </a:r>
                  <a:endParaRPr lang="zh-CN" altLang="en-US" sz="1200" noProof="1">
                    <a:solidFill>
                      <a:schemeClr val="tx1">
                        <a:lumMod val="75000"/>
                        <a:lumOff val="25000"/>
                      </a:schemeClr>
                    </a:solidFill>
                    <a:cs typeface="+mn-ea"/>
                    <a:sym typeface="+mn-lt"/>
                  </a:endParaRPr>
                </a:p>
              </p:txBody>
            </p:sp>
          </mc:Choice>
          <mc:Fallback xmlns="">
            <p:sp>
              <p:nvSpPr>
                <p:cNvPr id="31" name="Rectangle 56"/>
                <p:cNvSpPr>
                  <a:spLocks noRot="1" noChangeAspect="1" noMove="1" noResize="1" noEditPoints="1" noAdjustHandles="1" noChangeArrowheads="1" noChangeShapeType="1" noTextEdit="1"/>
                </p:cNvSpPr>
                <p:nvPr/>
              </p:nvSpPr>
              <p:spPr>
                <a:xfrm>
                  <a:off x="1774" y="5288"/>
                  <a:ext cx="6987" cy="436"/>
                </a:xfrm>
                <a:prstGeom prst="rect">
                  <a:avLst/>
                </a:prstGeom>
                <a:blipFill>
                  <a:blip r:embed="rId6"/>
                  <a:stretch>
                    <a:fillRect l="-2473" t="-6522" b="-34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Rectangle 58"/>
                <p:cNvSpPr/>
                <p:nvPr/>
              </p:nvSpPr>
              <p:spPr>
                <a:xfrm>
                  <a:off x="1774" y="6818"/>
                  <a:ext cx="6987" cy="436"/>
                </a:xfrm>
                <a:prstGeom prst="rect">
                  <a:avLst/>
                </a:prstGeom>
              </p:spPr>
              <p:txBody>
                <a:bodyPr wrap="square" lIns="0" tIns="0" rIns="0" bIns="0" anchor="ctr" anchorCtr="0">
                  <a:normAutofit/>
                </a:bodyPr>
                <a:lstStyle/>
                <a:p>
                  <a:pPr>
                    <a:lnSpc>
                      <a:spcPct val="120000"/>
                    </a:lnSpc>
                    <a:buClr>
                      <a:srgbClr val="E24848"/>
                    </a:buClr>
                    <a:defRPr/>
                  </a:pPr>
                  <a:r>
                    <a:rPr lang="zh-CN" altLang="zh-CN" sz="1400" kern="0" dirty="0">
                      <a:effectLst/>
                      <a:latin typeface="Calibri" panose="020F0502020204030204" pitchFamily="34" charset="0"/>
                      <a:ea typeface="黑体" panose="02010609060101010101" pitchFamily="49" charset="-122"/>
                      <a:cs typeface="黑体" panose="02010609060101010101" pitchFamily="49" charset="-122"/>
                    </a:rPr>
                    <a:t>如果A&gt;114</a:t>
                  </a:r>
                  <a14:m>
                    <m:oMath xmlns:m="http://schemas.openxmlformats.org/officeDocument/2006/math">
                      <m:sSup>
                        <m:sSupPr>
                          <m:ctrlPr>
                            <a:rPr lang="zh-CN" altLang="zh-CN" sz="1400" i="1" kern="0">
                              <a:effectLst/>
                              <a:latin typeface="Cambria Math" panose="02040503050406030204" pitchFamily="18" charset="0"/>
                              <a:ea typeface="Cambria Math" panose="02040503050406030204" pitchFamily="18" charset="0"/>
                              <a:cs typeface="黑体" panose="02010609060101010101" pitchFamily="49" charset="-122"/>
                            </a:rPr>
                          </m:ctrlPr>
                        </m:sSupPr>
                        <m:e>
                          <m:acc>
                            <m:accPr>
                              <m:chr m:val="̇"/>
                              <m:ctrlPr>
                                <a:rPr lang="zh-CN" altLang="zh-CN" sz="1400" i="1" kern="0">
                                  <a:effectLst/>
                                  <a:latin typeface="Cambria Math" panose="02040503050406030204" pitchFamily="18" charset="0"/>
                                  <a:ea typeface="Cambria Math" panose="02040503050406030204" pitchFamily="18" charset="0"/>
                                  <a:cs typeface="黑体" panose="02010609060101010101" pitchFamily="49" charset="-122"/>
                                </a:rPr>
                              </m:ctrlPr>
                            </m:accPr>
                            <m:e>
                              <m:r>
                                <a:rPr lang="zh-CN" altLang="en-US" sz="1400" i="1" kern="0">
                                  <a:effectLst/>
                                  <a:latin typeface="Cambria Math" panose="02040503050406030204" pitchFamily="18" charset="0"/>
                                  <a:ea typeface="Cambria Math" panose="02040503050406030204" pitchFamily="18" charset="0"/>
                                  <a:cs typeface="黑体" panose="02010609060101010101" pitchFamily="49" charset="-122"/>
                                </a:rPr>
                                <m:t>𝐴</m:t>
                              </m:r>
                            </m:e>
                          </m:acc>
                        </m:e>
                        <m:sup>
                          <m:r>
                            <a:rPr lang="zh-CN" altLang="zh-CN" sz="1400" i="1" kern="0">
                              <a:effectLst/>
                              <a:latin typeface="Cambria Math" panose="02040503050406030204" pitchFamily="18" charset="0"/>
                              <a:ea typeface="Cambria Math" panose="02040503050406030204" pitchFamily="18" charset="0"/>
                              <a:cs typeface="黑体" panose="02010609060101010101" pitchFamily="49" charset="-122"/>
                            </a:rPr>
                            <m:t>2</m:t>
                          </m:r>
                        </m:sup>
                      </m:sSup>
                      <m:r>
                        <a:rPr lang="zh-CN" altLang="zh-CN" sz="1400" i="1" kern="0">
                          <a:effectLst/>
                          <a:latin typeface="Cambria Math" panose="02040503050406030204" pitchFamily="18" charset="0"/>
                          <a:ea typeface="Cambria Math" panose="02040503050406030204" pitchFamily="18" charset="0"/>
                          <a:cs typeface="黑体" panose="02010609060101010101" pitchFamily="49" charset="-122"/>
                        </a:rPr>
                        <m:t> </m:t>
                      </m:r>
                    </m:oMath>
                  </a14:m>
                  <a:r>
                    <a:rPr lang="zh-CN" altLang="en-US" sz="1400" kern="0" dirty="0">
                      <a:effectLst/>
                      <a:latin typeface="Calibri" panose="020F0502020204030204" pitchFamily="34" charset="0"/>
                      <a:ea typeface="黑体" panose="02010609060101010101" pitchFamily="49" charset="-122"/>
                      <a:cs typeface="黑体" panose="02010609060101010101" pitchFamily="49" charset="-122"/>
                    </a:rPr>
                    <a:t>，</a:t>
                  </a:r>
                  <a:r>
                    <a:rPr lang="zh-CN" altLang="zh-CN" sz="1400" kern="0" dirty="0">
                      <a:effectLst/>
                      <a:latin typeface="Calibri" panose="020F0502020204030204" pitchFamily="34" charset="0"/>
                      <a:ea typeface="黑体" panose="02010609060101010101" pitchFamily="49" charset="-122"/>
                      <a:cs typeface="黑体" panose="02010609060101010101" pitchFamily="49" charset="-122"/>
                    </a:rPr>
                    <a:t>f&gt;=0.58,则是环境类别B3</a:t>
                  </a:r>
                  <a:endParaRPr lang="zh-CN" altLang="en-US" sz="1400" noProof="1">
                    <a:solidFill>
                      <a:schemeClr val="tx1">
                        <a:lumMod val="75000"/>
                        <a:lumOff val="25000"/>
                      </a:schemeClr>
                    </a:solidFill>
                    <a:cs typeface="+mn-ea"/>
                    <a:sym typeface="+mn-lt"/>
                  </a:endParaRPr>
                </a:p>
              </p:txBody>
            </p:sp>
          </mc:Choice>
          <mc:Fallback xmlns="">
            <p:sp>
              <p:nvSpPr>
                <p:cNvPr id="58" name="Rectangle 58"/>
                <p:cNvSpPr>
                  <a:spLocks noRot="1" noChangeAspect="1" noMove="1" noResize="1" noEditPoints="1" noAdjustHandles="1" noChangeArrowheads="1" noChangeShapeType="1" noTextEdit="1"/>
                </p:cNvSpPr>
                <p:nvPr/>
              </p:nvSpPr>
              <p:spPr>
                <a:xfrm>
                  <a:off x="1774" y="6818"/>
                  <a:ext cx="6987" cy="436"/>
                </a:xfrm>
                <a:prstGeom prst="rect">
                  <a:avLst/>
                </a:prstGeom>
                <a:blipFill>
                  <a:blip r:embed="rId7"/>
                  <a:stretch>
                    <a:fillRect l="-2473" t="-8889" b="-3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Rectangle 60"/>
                <p:cNvSpPr/>
                <p:nvPr/>
              </p:nvSpPr>
              <p:spPr>
                <a:xfrm>
                  <a:off x="1774" y="8347"/>
                  <a:ext cx="6987" cy="436"/>
                </a:xfrm>
                <a:prstGeom prst="rect">
                  <a:avLst/>
                </a:prstGeom>
              </p:spPr>
              <p:txBody>
                <a:bodyPr wrap="square" lIns="0" tIns="0" rIns="0" bIns="0" anchor="ctr" anchorCtr="0">
                  <a:normAutofit fontScale="92500"/>
                </a:bodyPr>
                <a:lstStyle/>
                <a:p>
                  <a:pPr>
                    <a:lnSpc>
                      <a:spcPct val="120000"/>
                    </a:lnSpc>
                    <a:buClr>
                      <a:srgbClr val="E24848"/>
                    </a:buClr>
                    <a:defRPr/>
                  </a:pPr>
                  <a:r>
                    <a:rPr lang="zh-CN" altLang="zh-CN" sz="1400" kern="0" dirty="0">
                      <a:effectLst/>
                      <a:latin typeface="Calibri" panose="020F0502020204030204" pitchFamily="34" charset="0"/>
                      <a:ea typeface="黑体" panose="02010609060101010101" pitchFamily="49" charset="-122"/>
                      <a:cs typeface="黑体" panose="02010609060101010101" pitchFamily="49" charset="-122"/>
                    </a:rPr>
                    <a:t>如果40&lt;A&lt;=114</a:t>
                  </a:r>
                  <a14:m>
                    <m:oMath xmlns:m="http://schemas.openxmlformats.org/officeDocument/2006/math">
                      <m:sSup>
                        <m:sSupPr>
                          <m:ctrlPr>
                            <a:rPr lang="zh-CN" altLang="zh-CN" sz="1400" i="1" kern="0">
                              <a:effectLst/>
                              <a:latin typeface="Cambria Math" panose="02040503050406030204" pitchFamily="18" charset="0"/>
                              <a:ea typeface="Cambria Math" panose="02040503050406030204" pitchFamily="18" charset="0"/>
                              <a:cs typeface="黑体" panose="02010609060101010101" pitchFamily="49" charset="-122"/>
                            </a:rPr>
                          </m:ctrlPr>
                        </m:sSupPr>
                        <m:e>
                          <m:acc>
                            <m:accPr>
                              <m:chr m:val="̇"/>
                              <m:ctrlPr>
                                <a:rPr lang="zh-CN" altLang="zh-CN" sz="1400" i="1" kern="0">
                                  <a:effectLst/>
                                  <a:latin typeface="Cambria Math" panose="02040503050406030204" pitchFamily="18" charset="0"/>
                                  <a:ea typeface="Cambria Math" panose="02040503050406030204" pitchFamily="18" charset="0"/>
                                  <a:cs typeface="黑体" panose="02010609060101010101" pitchFamily="49" charset="-122"/>
                                </a:rPr>
                              </m:ctrlPr>
                            </m:accPr>
                            <m:e>
                              <m:r>
                                <a:rPr lang="zh-CN" altLang="en-US" sz="1400" i="1" kern="0">
                                  <a:effectLst/>
                                  <a:latin typeface="Cambria Math" panose="02040503050406030204" pitchFamily="18" charset="0"/>
                                  <a:ea typeface="Cambria Math" panose="02040503050406030204" pitchFamily="18" charset="0"/>
                                  <a:cs typeface="黑体" panose="02010609060101010101" pitchFamily="49" charset="-122"/>
                                </a:rPr>
                                <m:t>𝐴</m:t>
                              </m:r>
                            </m:e>
                          </m:acc>
                        </m:e>
                        <m:sup>
                          <m:r>
                            <a:rPr lang="zh-CN" altLang="zh-CN" sz="1400" i="1" kern="0">
                              <a:effectLst/>
                              <a:latin typeface="Cambria Math" panose="02040503050406030204" pitchFamily="18" charset="0"/>
                              <a:ea typeface="Cambria Math" panose="02040503050406030204" pitchFamily="18" charset="0"/>
                              <a:cs typeface="黑体" panose="02010609060101010101" pitchFamily="49" charset="-122"/>
                            </a:rPr>
                            <m:t>2</m:t>
                          </m:r>
                        </m:sup>
                      </m:sSup>
                    </m:oMath>
                  </a14:m>
                  <a:r>
                    <a:rPr lang="zh-CN" altLang="zh-CN" sz="1400" kern="0" dirty="0">
                      <a:effectLst/>
                      <a:latin typeface="Calibri" panose="020F0502020204030204" pitchFamily="34" charset="0"/>
                      <a:ea typeface="黑体" panose="02010609060101010101" pitchFamily="49" charset="-122"/>
                      <a:cs typeface="黑体" panose="02010609060101010101" pitchFamily="49" charset="-122"/>
                    </a:rPr>
                    <a:t>,则如果f&lt;0.67,残留物被归入环境类别P</a:t>
                  </a:r>
                  <a:r>
                    <a:rPr lang="en-US" altLang="zh-CN" sz="1400" kern="0" dirty="0">
                      <a:effectLst/>
                      <a:latin typeface="Calibri" panose="020F0502020204030204" pitchFamily="34" charset="0"/>
                      <a:ea typeface="黑体" panose="02010609060101010101" pitchFamily="49" charset="-122"/>
                      <a:cs typeface="黑体" panose="02010609060101010101" pitchFamily="49" charset="-122"/>
                    </a:rPr>
                    <a:t>1.</a:t>
                  </a:r>
                  <a:endParaRPr lang="zh-CN" altLang="en-US" sz="1400" noProof="1">
                    <a:solidFill>
                      <a:schemeClr val="tx1">
                        <a:lumMod val="75000"/>
                        <a:lumOff val="25000"/>
                      </a:schemeClr>
                    </a:solidFill>
                    <a:cs typeface="+mn-ea"/>
                    <a:sym typeface="+mn-lt"/>
                  </a:endParaRPr>
                </a:p>
              </p:txBody>
            </p:sp>
          </mc:Choice>
          <mc:Fallback xmlns="">
            <p:sp>
              <p:nvSpPr>
                <p:cNvPr id="61" name="Rectangle 60"/>
                <p:cNvSpPr>
                  <a:spLocks noRot="1" noChangeAspect="1" noMove="1" noResize="1" noEditPoints="1" noAdjustHandles="1" noChangeArrowheads="1" noChangeShapeType="1" noTextEdit="1"/>
                </p:cNvSpPr>
                <p:nvPr/>
              </p:nvSpPr>
              <p:spPr>
                <a:xfrm>
                  <a:off x="1774" y="8347"/>
                  <a:ext cx="6987" cy="436"/>
                </a:xfrm>
                <a:prstGeom prst="rect">
                  <a:avLst/>
                </a:prstGeom>
                <a:blipFill>
                  <a:blip r:embed="rId8"/>
                  <a:stretch>
                    <a:fillRect l="-2335" t="-4444" b="-26667"/>
                  </a:stretch>
                </a:blipFill>
              </p:spPr>
              <p:txBody>
                <a:bodyPr/>
                <a:lstStyle/>
                <a:p>
                  <a:r>
                    <a:rPr lang="zh-CN" altLang="en-US">
                      <a:noFill/>
                    </a:rPr>
                    <a:t> </a:t>
                  </a:r>
                </a:p>
              </p:txBody>
            </p:sp>
          </mc:Fallback>
        </mc:AlternateContent>
      </p:grpSp>
      <p:sp>
        <p:nvSpPr>
          <p:cNvPr id="49" name="Rectangle: Rounded Corners 10">
            <a:extLst>
              <a:ext uri="{FF2B5EF4-FFF2-40B4-BE49-F238E27FC236}">
                <a16:creationId xmlns:a16="http://schemas.microsoft.com/office/drawing/2014/main" id="{E4E7F86B-2232-4F69-9B31-39A36F175BEC}"/>
              </a:ext>
            </a:extLst>
          </p:cNvPr>
          <p:cNvSpPr/>
          <p:nvPr/>
        </p:nvSpPr>
        <p:spPr>
          <a:xfrm>
            <a:off x="792480" y="5029079"/>
            <a:ext cx="5386070" cy="829310"/>
          </a:xfrm>
          <a:prstGeom prst="roundRect">
            <a:avLst>
              <a:gd name="adj" fmla="val 0"/>
            </a:avLst>
          </a:prstGeom>
          <a:solidFill>
            <a:schemeClr val="bg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50" name="Freeform: Shape 11">
            <a:extLst>
              <a:ext uri="{FF2B5EF4-FFF2-40B4-BE49-F238E27FC236}">
                <a16:creationId xmlns:a16="http://schemas.microsoft.com/office/drawing/2014/main" id="{036944B7-038B-4574-9EF1-7509FB7E33E5}"/>
              </a:ext>
            </a:extLst>
          </p:cNvPr>
          <p:cNvSpPr/>
          <p:nvPr/>
        </p:nvSpPr>
        <p:spPr>
          <a:xfrm>
            <a:off x="5507630" y="5047494"/>
            <a:ext cx="1563370" cy="829310"/>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51" name="Shape 1853">
            <a:extLst>
              <a:ext uri="{FF2B5EF4-FFF2-40B4-BE49-F238E27FC236}">
                <a16:creationId xmlns:a16="http://schemas.microsoft.com/office/drawing/2014/main" id="{3820E6D7-B9CC-476C-890F-2B33972AC5CC}"/>
              </a:ext>
            </a:extLst>
          </p:cNvPr>
          <p:cNvSpPr/>
          <p:nvPr/>
        </p:nvSpPr>
        <p:spPr>
          <a:xfrm>
            <a:off x="6555084" y="5358565"/>
            <a:ext cx="372136" cy="302902"/>
          </a:xfrm>
          <a:custGeom>
            <a:avLst/>
            <a:gdLst/>
            <a:ahLst/>
            <a:cxnLst>
              <a:cxn ang="0">
                <a:pos x="wd2" y="hd2"/>
              </a:cxn>
              <a:cxn ang="5400000">
                <a:pos x="wd2" y="hd2"/>
              </a:cxn>
              <a:cxn ang="10800000">
                <a:pos x="wd2" y="hd2"/>
              </a:cxn>
              <a:cxn ang="16200000">
                <a:pos x="wd2" y="hd2"/>
              </a:cxn>
            </a:cxnLst>
            <a:rect l="0" t="0" r="r" b="b"/>
            <a:pathLst>
              <a:path w="20480" h="21024" extrusionOk="0">
                <a:moveTo>
                  <a:pt x="18800" y="1728"/>
                </a:moveTo>
                <a:cubicBezTo>
                  <a:pt x="16810" y="-576"/>
                  <a:pt x="13583" y="-576"/>
                  <a:pt x="11591" y="1728"/>
                </a:cubicBezTo>
                <a:lnTo>
                  <a:pt x="10239" y="3293"/>
                </a:lnTo>
                <a:lnTo>
                  <a:pt x="8887" y="1728"/>
                </a:lnTo>
                <a:cubicBezTo>
                  <a:pt x="6897" y="-576"/>
                  <a:pt x="3670" y="-576"/>
                  <a:pt x="1680" y="1728"/>
                </a:cubicBezTo>
                <a:cubicBezTo>
                  <a:pt x="-560" y="4320"/>
                  <a:pt x="-560" y="8522"/>
                  <a:pt x="1680" y="11115"/>
                </a:cubicBezTo>
                <a:lnTo>
                  <a:pt x="10239" y="21024"/>
                </a:lnTo>
                <a:lnTo>
                  <a:pt x="18800" y="11115"/>
                </a:lnTo>
                <a:cubicBezTo>
                  <a:pt x="21040" y="8522"/>
                  <a:pt x="21040" y="4320"/>
                  <a:pt x="18800" y="1728"/>
                </a:cubicBezTo>
                <a:close/>
              </a:path>
            </a:pathLst>
          </a:custGeom>
          <a:solidFill>
            <a:srgbClr val="FFFFFF"/>
          </a:solidFill>
          <a:ln w="12700" cap="flat">
            <a:noFill/>
            <a:miter lim="400000"/>
          </a:ln>
          <a:effectLst/>
        </p:spPr>
        <p:txBody>
          <a:bodyPr wrap="square" lIns="0" tIns="0" rIns="0" bIns="0" numCol="1" anchor="ctr">
            <a:noAutofit/>
          </a:bodyPr>
          <a:lstStyle/>
          <a:p>
            <a:pPr lvl="0"/>
            <a:endParaRPr sz="1750" dirty="0">
              <a:cs typeface="+mn-ea"/>
              <a:sym typeface="+mn-lt"/>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7198ED9-0F11-4658-99C8-852C429C9680}"/>
                  </a:ext>
                </a:extLst>
              </p:cNvPr>
              <p:cNvSpPr txBox="1"/>
              <p:nvPr/>
            </p:nvSpPr>
            <p:spPr>
              <a:xfrm>
                <a:off x="1280795" y="5516362"/>
                <a:ext cx="4136390" cy="369332"/>
              </a:xfrm>
              <a:prstGeom prst="rect">
                <a:avLst/>
              </a:prstGeom>
              <a:noFill/>
            </p:spPr>
            <p:txBody>
              <a:bodyPr wrap="square" rtlCol="0">
                <a:spAutoFit/>
              </a:bodyPr>
              <a:lstStyle/>
              <a:p>
                <a:r>
                  <a:rPr lang="zh-CN" altLang="zh-CN" sz="1400" kern="0" dirty="0">
                    <a:effectLst/>
                    <a:latin typeface="Calibri" panose="020F0502020204030204" pitchFamily="34" charset="0"/>
                    <a:ea typeface="黑体" panose="02010609060101010101" pitchFamily="49" charset="-122"/>
                    <a:cs typeface="黑体" panose="02010609060101010101" pitchFamily="49" charset="-122"/>
                  </a:rPr>
                  <a:t>如果40&lt;A&lt;=114</a:t>
                </a:r>
                <a14:m>
                  <m:oMath xmlns:m="http://schemas.openxmlformats.org/officeDocument/2006/math">
                    <m:sSup>
                      <m:sSupPr>
                        <m:ctrlPr>
                          <a:rPr lang="zh-CN" altLang="zh-CN" sz="1400" i="1" kern="0">
                            <a:effectLst/>
                            <a:latin typeface="Cambria Math" panose="02040503050406030204" pitchFamily="18" charset="0"/>
                            <a:ea typeface="Cambria Math" panose="02040503050406030204" pitchFamily="18" charset="0"/>
                            <a:cs typeface="黑体" panose="02010609060101010101" pitchFamily="49" charset="-122"/>
                          </a:rPr>
                        </m:ctrlPr>
                      </m:sSupPr>
                      <m:e>
                        <m:acc>
                          <m:accPr>
                            <m:chr m:val="̇"/>
                            <m:ctrlPr>
                              <a:rPr lang="zh-CN" altLang="zh-CN" sz="1400" i="1" kern="0">
                                <a:effectLst/>
                                <a:latin typeface="Cambria Math" panose="02040503050406030204" pitchFamily="18" charset="0"/>
                                <a:ea typeface="Cambria Math" panose="02040503050406030204" pitchFamily="18" charset="0"/>
                                <a:cs typeface="黑体" panose="02010609060101010101" pitchFamily="49" charset="-122"/>
                              </a:rPr>
                            </m:ctrlPr>
                          </m:accPr>
                          <m:e>
                            <m:r>
                              <a:rPr lang="zh-CN" altLang="en-US" sz="1400" i="1" kern="0">
                                <a:effectLst/>
                                <a:latin typeface="Cambria Math" panose="02040503050406030204" pitchFamily="18" charset="0"/>
                                <a:ea typeface="Cambria Math" panose="02040503050406030204" pitchFamily="18" charset="0"/>
                                <a:cs typeface="黑体" panose="02010609060101010101" pitchFamily="49" charset="-122"/>
                              </a:rPr>
                              <m:t>𝐴</m:t>
                            </m:r>
                          </m:e>
                        </m:acc>
                      </m:e>
                      <m:sup>
                        <m:r>
                          <a:rPr lang="zh-CN" altLang="zh-CN" sz="1400" i="1" kern="0">
                            <a:effectLst/>
                            <a:latin typeface="Cambria Math" panose="02040503050406030204" pitchFamily="18" charset="0"/>
                            <a:ea typeface="Cambria Math" panose="02040503050406030204" pitchFamily="18" charset="0"/>
                            <a:cs typeface="黑体" panose="02010609060101010101" pitchFamily="49" charset="-122"/>
                          </a:rPr>
                          <m:t>2</m:t>
                        </m:r>
                      </m:sup>
                    </m:sSup>
                    <m:r>
                      <a:rPr lang="zh-CN" altLang="zh-CN" sz="1400" i="1" kern="0">
                        <a:effectLst/>
                        <a:latin typeface="Cambria Math" panose="02040503050406030204" pitchFamily="18" charset="0"/>
                        <a:ea typeface="Cambria Math" panose="02040503050406030204" pitchFamily="18" charset="0"/>
                        <a:cs typeface="黑体" panose="02010609060101010101" pitchFamily="49" charset="-122"/>
                      </a:rPr>
                      <m:t> </m:t>
                    </m:r>
                  </m:oMath>
                </a14:m>
                <a:r>
                  <a:rPr lang="zh-CN" altLang="en-US" sz="1400" kern="0" dirty="0">
                    <a:effectLst/>
                    <a:latin typeface="Calibri" panose="020F0502020204030204" pitchFamily="34" charset="0"/>
                    <a:ea typeface="黑体" panose="02010609060101010101" pitchFamily="49" charset="-122"/>
                    <a:cs typeface="黑体" panose="02010609060101010101" pitchFamily="49" charset="-122"/>
                  </a:rPr>
                  <a:t>，</a:t>
                </a:r>
                <a:r>
                  <a:rPr lang="zh-CN" altLang="zh-CN" sz="1400" kern="0" dirty="0">
                    <a:effectLst/>
                    <a:latin typeface="Calibri" panose="020F0502020204030204" pitchFamily="34" charset="0"/>
                    <a:ea typeface="黑体" panose="02010609060101010101" pitchFamily="49" charset="-122"/>
                    <a:cs typeface="黑体" panose="02010609060101010101" pitchFamily="49" charset="-122"/>
                  </a:rPr>
                  <a:t>f&gt;=0.67,则被归入环境类别P2</a:t>
                </a:r>
                <a:r>
                  <a:rPr lang="zh-CN" altLang="zh-CN" sz="1800" kern="0" dirty="0">
                    <a:effectLst/>
                    <a:latin typeface="Calibri" panose="020F0502020204030204" pitchFamily="34" charset="0"/>
                    <a:ea typeface="黑体" panose="02010609060101010101" pitchFamily="49" charset="-122"/>
                    <a:cs typeface="黑体" panose="02010609060101010101" pitchFamily="49" charset="-122"/>
                  </a:rPr>
                  <a:t>。</a:t>
                </a:r>
                <a:endParaRPr lang="zh-CN" altLang="en-US" dirty="0"/>
              </a:p>
            </p:txBody>
          </p:sp>
        </mc:Choice>
        <mc:Fallback xmlns="">
          <p:sp>
            <p:nvSpPr>
              <p:cNvPr id="3" name="文本框 2">
                <a:extLst>
                  <a:ext uri="{FF2B5EF4-FFF2-40B4-BE49-F238E27FC236}">
                    <a16:creationId xmlns:a16="http://schemas.microsoft.com/office/drawing/2014/main" id="{47198ED9-0F11-4658-99C8-852C429C9680}"/>
                  </a:ext>
                </a:extLst>
              </p:cNvPr>
              <p:cNvSpPr txBox="1">
                <a:spLocks noRot="1" noChangeAspect="1" noMove="1" noResize="1" noEditPoints="1" noAdjustHandles="1" noChangeArrowheads="1" noChangeShapeType="1" noTextEdit="1"/>
              </p:cNvSpPr>
              <p:nvPr/>
            </p:nvSpPr>
            <p:spPr>
              <a:xfrm>
                <a:off x="1280795" y="5516362"/>
                <a:ext cx="4136390" cy="369332"/>
              </a:xfrm>
              <a:prstGeom prst="rect">
                <a:avLst/>
              </a:prstGeom>
              <a:blipFill>
                <a:blip r:embed="rId9"/>
                <a:stretch>
                  <a:fillRect l="-442" t="-13115" r="-6627" b="-21311"/>
                </a:stretch>
              </a:blipFill>
            </p:spPr>
            <p:txBody>
              <a:bodyPr/>
              <a:lstStyle/>
              <a:p>
                <a:r>
                  <a:rPr lang="zh-CN" altLang="en-US">
                    <a:noFill/>
                  </a:rPr>
                  <a:t> </a:t>
                </a:r>
              </a:p>
            </p:txBody>
          </p:sp>
        </mc:Fallback>
      </mc:AlternateContent>
      <p:pic>
        <p:nvPicPr>
          <p:cNvPr id="55" name="图片 54">
            <a:extLst>
              <a:ext uri="{FF2B5EF4-FFF2-40B4-BE49-F238E27FC236}">
                <a16:creationId xmlns:a16="http://schemas.microsoft.com/office/drawing/2014/main" id="{EA4F2CF8-47F8-4D94-AC66-4B151FEF8E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6122" y="-2137"/>
            <a:ext cx="2129861" cy="1951228"/>
          </a:xfrm>
          <a:prstGeom prst="rect">
            <a:avLst/>
          </a:prstGeom>
        </p:spPr>
      </p:pic>
      <p:sp>
        <p:nvSpPr>
          <p:cNvPr id="57" name="Rectangle: Rounded Corners 14">
            <a:extLst>
              <a:ext uri="{FF2B5EF4-FFF2-40B4-BE49-F238E27FC236}">
                <a16:creationId xmlns:a16="http://schemas.microsoft.com/office/drawing/2014/main" id="{E63249C2-CB8F-4B1B-85BA-DFC970177DF9}"/>
              </a:ext>
            </a:extLst>
          </p:cNvPr>
          <p:cNvSpPr/>
          <p:nvPr/>
        </p:nvSpPr>
        <p:spPr>
          <a:xfrm>
            <a:off x="792480" y="5958322"/>
            <a:ext cx="5386070" cy="829310"/>
          </a:xfrm>
          <a:prstGeom prst="roundRect">
            <a:avLst>
              <a:gd name="adj" fmla="val 0"/>
            </a:avLst>
          </a:prstGeom>
          <a:solidFill>
            <a:schemeClr val="bg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D233BF95-BD1F-453E-946D-46FCED7EE38B}"/>
                  </a:ext>
                </a:extLst>
              </p:cNvPr>
              <p:cNvSpPr txBox="1"/>
              <p:nvPr/>
            </p:nvSpPr>
            <p:spPr>
              <a:xfrm>
                <a:off x="1280795" y="6283509"/>
                <a:ext cx="4136390" cy="531428"/>
              </a:xfrm>
              <a:prstGeom prst="rect">
                <a:avLst/>
              </a:prstGeom>
              <a:noFill/>
            </p:spPr>
            <p:txBody>
              <a:bodyPr wrap="square" rtlCol="0">
                <a:spAutoFit/>
              </a:bodyPr>
              <a:lstStyle/>
              <a:p>
                <a:r>
                  <a:rPr lang="zh-CN" altLang="zh-CN" sz="1400" kern="0" dirty="0">
                    <a:effectLst/>
                    <a:latin typeface="Calibri" panose="020F0502020204030204" pitchFamily="34" charset="0"/>
                    <a:ea typeface="黑体" panose="02010609060101010101" pitchFamily="49" charset="-122"/>
                    <a:cs typeface="黑体" panose="02010609060101010101" pitchFamily="49" charset="-122"/>
                  </a:rPr>
                  <a:t>如果侧链小于40</a:t>
                </a:r>
                <a14:m>
                  <m:oMath xmlns:m="http://schemas.openxmlformats.org/officeDocument/2006/math">
                    <m:sSup>
                      <m:sSupPr>
                        <m:ctrlPr>
                          <a:rPr lang="zh-CN" altLang="zh-CN" sz="1400" i="1" kern="0">
                            <a:effectLst/>
                            <a:latin typeface="Cambria Math" panose="02040503050406030204" pitchFamily="18" charset="0"/>
                            <a:ea typeface="Cambria Math" panose="02040503050406030204" pitchFamily="18" charset="0"/>
                            <a:cs typeface="黑体" panose="02010609060101010101" pitchFamily="49" charset="-122"/>
                          </a:rPr>
                        </m:ctrlPr>
                      </m:sSupPr>
                      <m:e>
                        <m:acc>
                          <m:accPr>
                            <m:chr m:val="̇"/>
                            <m:ctrlPr>
                              <a:rPr lang="zh-CN" altLang="zh-CN" sz="1400" i="1" kern="0">
                                <a:effectLst/>
                                <a:latin typeface="Cambria Math" panose="02040503050406030204" pitchFamily="18" charset="0"/>
                                <a:ea typeface="Cambria Math" panose="02040503050406030204" pitchFamily="18" charset="0"/>
                                <a:cs typeface="黑体" panose="02010609060101010101" pitchFamily="49" charset="-122"/>
                              </a:rPr>
                            </m:ctrlPr>
                          </m:accPr>
                          <m:e>
                            <m:r>
                              <a:rPr lang="zh-CN" altLang="en-US" sz="1400" i="1" kern="0">
                                <a:effectLst/>
                                <a:latin typeface="Cambria Math" panose="02040503050406030204" pitchFamily="18" charset="0"/>
                                <a:ea typeface="Cambria Math" panose="02040503050406030204" pitchFamily="18" charset="0"/>
                                <a:cs typeface="黑体" panose="02010609060101010101" pitchFamily="49" charset="-122"/>
                              </a:rPr>
                              <m:t>𝐴</m:t>
                            </m:r>
                          </m:e>
                        </m:acc>
                      </m:e>
                      <m:sup>
                        <m:r>
                          <a:rPr lang="zh-CN" altLang="zh-CN" sz="1400" i="1" kern="0">
                            <a:effectLst/>
                            <a:latin typeface="Cambria Math" panose="02040503050406030204" pitchFamily="18" charset="0"/>
                            <a:ea typeface="Cambria Math" panose="02040503050406030204" pitchFamily="18" charset="0"/>
                            <a:cs typeface="黑体" panose="02010609060101010101" pitchFamily="49" charset="-122"/>
                          </a:rPr>
                          <m:t>2</m:t>
                        </m:r>
                      </m:sup>
                    </m:sSup>
                  </m:oMath>
                </a14:m>
                <a:r>
                  <a:rPr lang="zh-CN" altLang="zh-CN" sz="1400" kern="0" dirty="0">
                    <a:effectLst/>
                    <a:latin typeface="Calibri" panose="020F0502020204030204" pitchFamily="34" charset="0"/>
                    <a:ea typeface="黑体" panose="02010609060101010101" pitchFamily="49" charset="-122"/>
                    <a:cs typeface="黑体" panose="02010609060101010101" pitchFamily="49" charset="-122"/>
                  </a:rPr>
                  <a:t>，则将残留物放置在E类暴露环境中。</a:t>
                </a:r>
                <a:endParaRPr lang="zh-CN" altLang="en-US" sz="1400" dirty="0"/>
              </a:p>
            </p:txBody>
          </p:sp>
        </mc:Choice>
        <mc:Fallback xmlns="">
          <p:sp>
            <p:nvSpPr>
              <p:cNvPr id="44" name="文本框 43">
                <a:extLst>
                  <a:ext uri="{FF2B5EF4-FFF2-40B4-BE49-F238E27FC236}">
                    <a16:creationId xmlns:a16="http://schemas.microsoft.com/office/drawing/2014/main" id="{D233BF95-BD1F-453E-946D-46FCED7EE38B}"/>
                  </a:ext>
                </a:extLst>
              </p:cNvPr>
              <p:cNvSpPr txBox="1">
                <a:spLocks noRot="1" noChangeAspect="1" noMove="1" noResize="1" noEditPoints="1" noAdjustHandles="1" noChangeArrowheads="1" noChangeShapeType="1" noTextEdit="1"/>
              </p:cNvSpPr>
              <p:nvPr/>
            </p:nvSpPr>
            <p:spPr>
              <a:xfrm>
                <a:off x="1280795" y="6283509"/>
                <a:ext cx="4136390" cy="531428"/>
              </a:xfrm>
              <a:prstGeom prst="rect">
                <a:avLst/>
              </a:prstGeom>
              <a:blipFill>
                <a:blip r:embed="rId11"/>
                <a:stretch>
                  <a:fillRect l="-442" t="-3448" b="-9195"/>
                </a:stretch>
              </a:blipFill>
            </p:spPr>
            <p:txBody>
              <a:bodyPr/>
              <a:lstStyle/>
              <a:p>
                <a:r>
                  <a:rPr lang="zh-CN" altLang="en-US">
                    <a:noFill/>
                  </a:rPr>
                  <a:t> </a:t>
                </a:r>
              </a:p>
            </p:txBody>
          </p:sp>
        </mc:Fallback>
      </mc:AlternateContent>
      <p:sp>
        <p:nvSpPr>
          <p:cNvPr id="65" name="Freeform: Shape 13">
            <a:extLst>
              <a:ext uri="{FF2B5EF4-FFF2-40B4-BE49-F238E27FC236}">
                <a16:creationId xmlns:a16="http://schemas.microsoft.com/office/drawing/2014/main" id="{7D800B25-55F1-4E75-97D8-91708F28E3F6}"/>
              </a:ext>
            </a:extLst>
          </p:cNvPr>
          <p:cNvSpPr/>
          <p:nvPr/>
        </p:nvSpPr>
        <p:spPr>
          <a:xfrm>
            <a:off x="5507630" y="6000629"/>
            <a:ext cx="1563370" cy="829310"/>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66" name="Shape 1858">
            <a:extLst>
              <a:ext uri="{FF2B5EF4-FFF2-40B4-BE49-F238E27FC236}">
                <a16:creationId xmlns:a16="http://schemas.microsoft.com/office/drawing/2014/main" id="{3850C3E1-A33C-4C83-8603-A3344FCDD317}"/>
              </a:ext>
            </a:extLst>
          </p:cNvPr>
          <p:cNvSpPr/>
          <p:nvPr/>
        </p:nvSpPr>
        <p:spPr>
          <a:xfrm>
            <a:off x="6638777" y="6306260"/>
            <a:ext cx="219821" cy="400320"/>
          </a:xfrm>
          <a:custGeom>
            <a:avLst/>
            <a:gdLst/>
            <a:ahLst/>
            <a:cxnLst>
              <a:cxn ang="0">
                <a:pos x="wd2" y="hd2"/>
              </a:cxn>
              <a:cxn ang="5400000">
                <a:pos x="wd2" y="hd2"/>
              </a:cxn>
              <a:cxn ang="10800000">
                <a:pos x="wd2" y="hd2"/>
              </a:cxn>
              <a:cxn ang="16200000">
                <a:pos x="wd2" y="hd2"/>
              </a:cxn>
            </a:cxnLst>
            <a:rect l="0" t="0" r="r" b="b"/>
            <a:pathLst>
              <a:path w="21600" h="21600" extrusionOk="0">
                <a:moveTo>
                  <a:pt x="20407" y="3476"/>
                </a:moveTo>
                <a:cubicBezTo>
                  <a:pt x="16335" y="5612"/>
                  <a:pt x="16335" y="5612"/>
                  <a:pt x="16335" y="5612"/>
                </a:cubicBezTo>
                <a:cubicBezTo>
                  <a:pt x="14486" y="4583"/>
                  <a:pt x="12660" y="4068"/>
                  <a:pt x="10835" y="4068"/>
                </a:cubicBezTo>
                <a:cubicBezTo>
                  <a:pt x="9782" y="4068"/>
                  <a:pt x="8916" y="4222"/>
                  <a:pt x="8237" y="4531"/>
                </a:cubicBezTo>
                <a:cubicBezTo>
                  <a:pt x="7582" y="4827"/>
                  <a:pt x="7231" y="5188"/>
                  <a:pt x="7231" y="5587"/>
                </a:cubicBezTo>
                <a:cubicBezTo>
                  <a:pt x="7231" y="5921"/>
                  <a:pt x="7535" y="6256"/>
                  <a:pt x="8120" y="6591"/>
                </a:cubicBezTo>
                <a:cubicBezTo>
                  <a:pt x="8706" y="6938"/>
                  <a:pt x="9876" y="7299"/>
                  <a:pt x="11631" y="7685"/>
                </a:cubicBezTo>
                <a:cubicBezTo>
                  <a:pt x="14743" y="8380"/>
                  <a:pt x="16873" y="8972"/>
                  <a:pt x="18020" y="9461"/>
                </a:cubicBezTo>
                <a:cubicBezTo>
                  <a:pt x="19166" y="9950"/>
                  <a:pt x="20055" y="10530"/>
                  <a:pt x="20687" y="11225"/>
                </a:cubicBezTo>
                <a:cubicBezTo>
                  <a:pt x="21296" y="11907"/>
                  <a:pt x="21600" y="12679"/>
                  <a:pt x="21600" y="13529"/>
                </a:cubicBezTo>
                <a:cubicBezTo>
                  <a:pt x="21600" y="14379"/>
                  <a:pt x="21272" y="15177"/>
                  <a:pt x="20617" y="15897"/>
                </a:cubicBezTo>
                <a:cubicBezTo>
                  <a:pt x="19962" y="16618"/>
                  <a:pt x="19096" y="17198"/>
                  <a:pt x="18066" y="17622"/>
                </a:cubicBezTo>
                <a:cubicBezTo>
                  <a:pt x="17037" y="18034"/>
                  <a:pt x="15539" y="18356"/>
                  <a:pt x="13573" y="18575"/>
                </a:cubicBezTo>
                <a:cubicBezTo>
                  <a:pt x="13573" y="21600"/>
                  <a:pt x="13573" y="21600"/>
                  <a:pt x="13573" y="21600"/>
                </a:cubicBezTo>
                <a:cubicBezTo>
                  <a:pt x="9618" y="21600"/>
                  <a:pt x="9618" y="21600"/>
                  <a:pt x="9618" y="21600"/>
                </a:cubicBezTo>
                <a:cubicBezTo>
                  <a:pt x="9618" y="18652"/>
                  <a:pt x="9618" y="18652"/>
                  <a:pt x="9618" y="18652"/>
                </a:cubicBezTo>
                <a:cubicBezTo>
                  <a:pt x="7793" y="18536"/>
                  <a:pt x="6225" y="18292"/>
                  <a:pt x="4938" y="17906"/>
                </a:cubicBezTo>
                <a:cubicBezTo>
                  <a:pt x="3159" y="17378"/>
                  <a:pt x="1521" y="16670"/>
                  <a:pt x="0" y="15795"/>
                </a:cubicBezTo>
                <a:cubicBezTo>
                  <a:pt x="4002" y="13593"/>
                  <a:pt x="4002" y="13593"/>
                  <a:pt x="4002" y="13593"/>
                </a:cubicBezTo>
                <a:cubicBezTo>
                  <a:pt x="6576" y="15061"/>
                  <a:pt x="9057" y="15795"/>
                  <a:pt x="11444" y="15795"/>
                </a:cubicBezTo>
                <a:cubicBezTo>
                  <a:pt x="12684" y="15795"/>
                  <a:pt x="13714" y="15563"/>
                  <a:pt x="14603" y="15112"/>
                </a:cubicBezTo>
                <a:cubicBezTo>
                  <a:pt x="15469" y="14649"/>
                  <a:pt x="15913" y="14121"/>
                  <a:pt x="15913" y="13503"/>
                </a:cubicBezTo>
                <a:cubicBezTo>
                  <a:pt x="15913" y="12975"/>
                  <a:pt x="15633" y="12525"/>
                  <a:pt x="15071" y="12126"/>
                </a:cubicBezTo>
                <a:cubicBezTo>
                  <a:pt x="14509" y="11740"/>
                  <a:pt x="13386" y="11341"/>
                  <a:pt x="11748" y="10929"/>
                </a:cubicBezTo>
                <a:cubicBezTo>
                  <a:pt x="8401" y="10105"/>
                  <a:pt x="6155" y="9436"/>
                  <a:pt x="4961" y="8946"/>
                </a:cubicBezTo>
                <a:cubicBezTo>
                  <a:pt x="3791" y="8470"/>
                  <a:pt x="2902" y="7917"/>
                  <a:pt x="2317" y="7312"/>
                </a:cubicBezTo>
                <a:cubicBezTo>
                  <a:pt x="1732" y="6707"/>
                  <a:pt x="1451" y="6063"/>
                  <a:pt x="1451" y="5368"/>
                </a:cubicBezTo>
                <a:cubicBezTo>
                  <a:pt x="1451" y="4235"/>
                  <a:pt x="2223" y="3257"/>
                  <a:pt x="3768" y="2446"/>
                </a:cubicBezTo>
                <a:cubicBezTo>
                  <a:pt x="5312" y="1635"/>
                  <a:pt x="7255" y="1197"/>
                  <a:pt x="9618" y="1133"/>
                </a:cubicBezTo>
                <a:cubicBezTo>
                  <a:pt x="9618" y="0"/>
                  <a:pt x="9618" y="0"/>
                  <a:pt x="9618" y="0"/>
                </a:cubicBezTo>
                <a:cubicBezTo>
                  <a:pt x="13573" y="0"/>
                  <a:pt x="13573" y="0"/>
                  <a:pt x="13573" y="0"/>
                </a:cubicBezTo>
                <a:cubicBezTo>
                  <a:pt x="13573" y="1287"/>
                  <a:pt x="13573" y="1287"/>
                  <a:pt x="13573" y="1287"/>
                </a:cubicBezTo>
                <a:cubicBezTo>
                  <a:pt x="14954" y="1455"/>
                  <a:pt x="16101" y="1686"/>
                  <a:pt x="17037" y="1982"/>
                </a:cubicBezTo>
                <a:cubicBezTo>
                  <a:pt x="17996" y="2278"/>
                  <a:pt x="19119" y="2780"/>
                  <a:pt x="20407" y="3476"/>
                </a:cubicBezTo>
                <a:close/>
              </a:path>
            </a:pathLst>
          </a:custGeom>
          <a:solidFill>
            <a:srgbClr val="FFFFFF"/>
          </a:solidFill>
          <a:ln w="12700">
            <a:miter lim="400000"/>
          </a:ln>
        </p:spPr>
        <p:txBody>
          <a:bodyPr lIns="0" tIns="0" rIns="0" bIns="0"/>
          <a:lstStyle/>
          <a:p>
            <a:pPr lvl="0"/>
            <a:endParaRPr sz="1750">
              <a:cs typeface="+mn-ea"/>
              <a:sym typeface="+mn-lt"/>
            </a:endParaRPr>
          </a:p>
        </p:txBody>
      </p:sp>
      <mc:AlternateContent xmlns:mc="http://schemas.openxmlformats.org/markup-compatibility/2006">
        <mc:Choice xmlns:a14="http://schemas.microsoft.com/office/drawing/2010/main" Requires="a14">
          <p:sp>
            <p:nvSpPr>
              <p:cNvPr id="46" name="文本框 45">
                <a:extLst>
                  <a:ext uri="{FF2B5EF4-FFF2-40B4-BE49-F238E27FC236}">
                    <a16:creationId xmlns:a16="http://schemas.microsoft.com/office/drawing/2014/main" id="{AEB2DD0B-4EEE-4B43-B4F0-B7BD306F0693}"/>
                  </a:ext>
                </a:extLst>
              </p:cNvPr>
              <p:cNvSpPr txBox="1"/>
              <p:nvPr/>
            </p:nvSpPr>
            <p:spPr>
              <a:xfrm>
                <a:off x="7022559" y="1856381"/>
                <a:ext cx="5099500" cy="4555093"/>
              </a:xfrm>
              <a:prstGeom prst="rect">
                <a:avLst/>
              </a:prstGeom>
              <a:noFill/>
            </p:spPr>
            <p:txBody>
              <a:bodyPr wrap="square" rtlCol="0">
                <a:spAutoFit/>
              </a:bodyPr>
              <a:lstStyle/>
              <a:p>
                <a:r>
                  <a:rPr lang="zh-CN" altLang="zh-CN" sz="1600" kern="0" dirty="0">
                    <a:latin typeface="Calibri" panose="020F0502020204030204" pitchFamily="34" charset="0"/>
                    <a:ea typeface="黑体" panose="02010609060101010101" pitchFamily="49" charset="-122"/>
                    <a:cs typeface="黑体" panose="02010609060101010101" pitchFamily="49" charset="-122"/>
                  </a:rPr>
                  <a:t>六个侧链环境类别。两个环境特征：A，蛋白质结构中的总面积；f是极性原子覆盖的侧链面积的</a:t>
                </a:r>
                <a:r>
                  <a:rPr lang="zh-CN" altLang="en-US" sz="1600" kern="0" dirty="0">
                    <a:latin typeface="Calibri" panose="020F0502020204030204" pitchFamily="34" charset="0"/>
                    <a:ea typeface="黑体" panose="02010609060101010101" pitchFamily="49" charset="-122"/>
                    <a:cs typeface="黑体" panose="02010609060101010101" pitchFamily="49" charset="-122"/>
                  </a:rPr>
                  <a:t>占比。</a:t>
                </a:r>
                <a:r>
                  <a:rPr lang="zh-CN" altLang="zh-CN" sz="1600" b="1" kern="100" dirty="0">
                    <a:latin typeface="Calibri" panose="020F0502020204030204" pitchFamily="34" charset="0"/>
                    <a:ea typeface="宋体" panose="02010600030101010101" pitchFamily="2" charset="-122"/>
                    <a:cs typeface="Times New Roman" panose="02020603050405020304" pitchFamily="18" charset="0"/>
                  </a:rPr>
                  <a:t>环境类别和</a:t>
                </a:r>
                <a:r>
                  <a:rPr lang="en-US" altLang="zh-CN" sz="1600" b="1" kern="100" dirty="0">
                    <a:latin typeface="Calibri" panose="020F0502020204030204" pitchFamily="34" charset="0"/>
                    <a:ea typeface="宋体" panose="02010600030101010101" pitchFamily="2" charset="-122"/>
                    <a:cs typeface="Times New Roman" panose="02020603050405020304" pitchFamily="18" charset="0"/>
                  </a:rPr>
                  <a:t>3D-1D</a:t>
                </a:r>
                <a:r>
                  <a:rPr lang="zh-CN" altLang="zh-CN" sz="1600" b="1" kern="100" dirty="0">
                    <a:latin typeface="Calibri" panose="020F0502020204030204" pitchFamily="34" charset="0"/>
                    <a:ea typeface="宋体" panose="02010600030101010101" pitchFamily="2" charset="-122"/>
                    <a:cs typeface="Times New Roman" panose="02020603050405020304" pitchFamily="18" charset="0"/>
                  </a:rPr>
                  <a:t>评分</a:t>
                </a:r>
                <a:r>
                  <a:rPr lang="zh-CN" altLang="zh-CN" sz="1600" kern="100" dirty="0">
                    <a:latin typeface="Calibri" panose="020F0502020204030204" pitchFamily="34" charset="0"/>
                    <a:ea typeface="宋体" panose="02010600030101010101" pitchFamily="2" charset="-122"/>
                    <a:cs typeface="Times New Roman" panose="02020603050405020304" pitchFamily="18" charset="0"/>
                  </a:rPr>
                  <a:t>。三维结构侧写表通过指定每个环境等级中的每种残基类型的</a:t>
                </a: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3D-1D score</a:t>
                </a:r>
                <a:r>
                  <a:rPr lang="zh-CN" altLang="zh-CN" sz="1600" kern="100" dirty="0">
                    <a:latin typeface="Calibri" panose="020F0502020204030204" pitchFamily="34" charset="0"/>
                    <a:ea typeface="宋体" panose="02010600030101010101" pitchFamily="2" charset="-122"/>
                    <a:cs typeface="Times New Roman" panose="02020603050405020304" pitchFamily="18" charset="0"/>
                  </a:rPr>
                  <a:t>，将三维结构与一维的序列联系起来。</a:t>
                </a:r>
                <a:r>
                  <a:rPr lang="zh-CN" altLang="en-US" sz="1600" kern="100" dirty="0">
                    <a:latin typeface="Calibri" panose="020F0502020204030204" pitchFamily="34" charset="0"/>
                    <a:ea typeface="宋体" panose="02010600030101010101" pitchFamily="2" charset="-122"/>
                    <a:cs typeface="Times New Roman" panose="02020603050405020304" pitchFamily="18" charset="0"/>
                  </a:rPr>
                  <a:t>如下所示</a:t>
                </a:r>
                <a:r>
                  <a:rPr lang="zh-CN" altLang="zh-CN" sz="1600" kern="100" dirty="0">
                    <a:latin typeface="Calibri" panose="020F0502020204030204" pitchFamily="34" charset="0"/>
                    <a:ea typeface="宋体" panose="02010600030101010101" pitchFamily="2" charset="-122"/>
                    <a:cs typeface="Times New Roman" panose="02020603050405020304" pitchFamily="18" charset="0"/>
                  </a:rPr>
                  <a:t>，</a:t>
                </a:r>
                <a:r>
                  <a:rPr lang="zh-CN" altLang="en-US" sz="1600" kern="100" dirty="0">
                    <a:latin typeface="Calibri" panose="020F0502020204030204" pitchFamily="34" charset="0"/>
                    <a:ea typeface="宋体" panose="02010600030101010101" pitchFamily="2" charset="-122"/>
                    <a:cs typeface="Times New Roman" panose="02020603050405020304" pitchFamily="18" charset="0"/>
                  </a:rPr>
                  <a:t>首先，</a:t>
                </a: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3D</a:t>
                </a:r>
                <a:r>
                  <a:rPr lang="zh-CN" altLang="zh-CN" sz="1600" kern="100" dirty="0">
                    <a:latin typeface="Calibri" panose="020F0502020204030204" pitchFamily="34" charset="0"/>
                    <a:ea typeface="宋体" panose="02010600030101010101" pitchFamily="2" charset="-122"/>
                    <a:cs typeface="Times New Roman" panose="02020603050405020304" pitchFamily="18" charset="0"/>
                  </a:rPr>
                  <a:t>蛋白质结构中的每个位置被</a:t>
                </a:r>
                <a:r>
                  <a:rPr lang="zh-CN" altLang="en-US" sz="1600" kern="100" dirty="0">
                    <a:latin typeface="Calibri" panose="020F0502020204030204" pitchFamily="34" charset="0"/>
                    <a:ea typeface="宋体" panose="02010600030101010101" pitchFamily="2" charset="-122"/>
                    <a:cs typeface="Times New Roman" panose="02020603050405020304" pitchFamily="18" charset="0"/>
                  </a:rPr>
                  <a:t>匹配</a:t>
                </a:r>
                <a:r>
                  <a:rPr lang="zh-CN" altLang="zh-CN" sz="1600" kern="100" dirty="0">
                    <a:latin typeface="Calibri" panose="020F0502020204030204" pitchFamily="34" charset="0"/>
                    <a:ea typeface="宋体" panose="02010600030101010101" pitchFamily="2" charset="-122"/>
                    <a:cs typeface="Times New Roman" panose="02020603050405020304" pitchFamily="18" charset="0"/>
                  </a:rPr>
                  <a:t>到</a:t>
                </a: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18</a:t>
                </a:r>
                <a:r>
                  <a:rPr lang="zh-CN" altLang="zh-CN" sz="1600" kern="100" dirty="0">
                    <a:latin typeface="Calibri" panose="020F0502020204030204" pitchFamily="34" charset="0"/>
                    <a:ea typeface="宋体" panose="02010600030101010101" pitchFamily="2" charset="-122"/>
                    <a:cs typeface="Times New Roman" panose="02020603050405020304" pitchFamily="18" charset="0"/>
                  </a:rPr>
                  <a:t>个环境类中的一个。如</a:t>
                </a:r>
                <a:r>
                  <a:rPr lang="zh-CN" altLang="en-US" sz="1600" kern="100" dirty="0">
                    <a:latin typeface="Calibri" panose="020F0502020204030204" pitchFamily="34" charset="0"/>
                    <a:ea typeface="宋体" panose="02010600030101010101" pitchFamily="2" charset="-122"/>
                    <a:cs typeface="Times New Roman" panose="02020603050405020304" pitchFamily="18" charset="0"/>
                  </a:rPr>
                  <a:t>图</a:t>
                </a: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4</a:t>
                </a:r>
                <a:r>
                  <a:rPr lang="zh-CN" altLang="zh-CN" sz="1600" kern="100" dirty="0">
                    <a:latin typeface="Calibri" panose="020F0502020204030204" pitchFamily="34" charset="0"/>
                    <a:ea typeface="宋体" panose="02010600030101010101" pitchFamily="2" charset="-122"/>
                    <a:cs typeface="Times New Roman" panose="02020603050405020304" pitchFamily="18" charset="0"/>
                  </a:rPr>
                  <a:t>所示，侧链的环境根据其可接触的溶剂的表面积分为埋藏，部分埋藏和暴露。根据环境中极性原子所占的比例，进一步划分了埋藏和部分埋藏的残基环境埋藏类又被细分为三类，随着环境极性的增加，分别被标记为</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1</m:t>
                        </m:r>
                      </m:sub>
                    </m:sSub>
                    <m:r>
                      <a:rPr lang="zh-CN" altLang="zh-CN" sz="1600"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2</m:t>
                        </m:r>
                      </m:sub>
                    </m:sSub>
                    <m:r>
                      <a:rPr lang="zh-CN" altLang="zh-CN" sz="1600" i="1" kern="100">
                        <a:latin typeface="Cambria Math" panose="02040503050406030204" pitchFamily="18" charset="0"/>
                        <a:ea typeface="宋体" panose="02010600030101010101" pitchFamily="2" charset="-122"/>
                        <a:cs typeface="Times New Roman" panose="02020603050405020304" pitchFamily="18" charset="0"/>
                      </a:rPr>
                      <m:t>和</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3</m:t>
                        </m:r>
                      </m:sub>
                    </m:sSub>
                  </m:oMath>
                </a14:m>
                <a:r>
                  <a:rPr lang="zh-CN" altLang="zh-CN" sz="1600" kern="100" dirty="0">
                    <a:latin typeface="Calibri" panose="020F0502020204030204" pitchFamily="34" charset="0"/>
                    <a:ea typeface="宋体" panose="02010600030101010101" pitchFamily="2" charset="-122"/>
                    <a:cs typeface="Times New Roman" panose="02020603050405020304" pitchFamily="18" charset="0"/>
                  </a:rPr>
                  <a:t>，同样的，部分埋藏类的残基位置也随着极性的增加被划分为两种类型，分别标记为</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1</m:t>
                        </m:r>
                      </m:sub>
                    </m:sSub>
                    <m:r>
                      <a:rPr lang="zh-CN" altLang="zh-CN" sz="1600" i="1" kern="100">
                        <a:latin typeface="Cambria Math" panose="02040503050406030204" pitchFamily="18" charset="0"/>
                        <a:ea typeface="宋体" panose="02010600030101010101" pitchFamily="2" charset="-122"/>
                        <a:cs typeface="Times New Roman" panose="02020603050405020304" pitchFamily="18" charset="0"/>
                      </a:rPr>
                      <m:t>和</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600" i="1" kern="100">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sz="1600" kern="100" dirty="0">
                    <a:latin typeface="Calibri" panose="020F0502020204030204" pitchFamily="34" charset="0"/>
                    <a:ea typeface="宋体" panose="02010600030101010101" pitchFamily="2" charset="-122"/>
                    <a:cs typeface="Times New Roman" panose="02020603050405020304" pitchFamily="18" charset="0"/>
                  </a:rPr>
                  <a:t>。因为我们认为水是极性的，所以暴露的位置必然是在极性的环境中。因此，暴露的侧链类，被标记为</a:t>
                </a: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E,</a:t>
                </a:r>
                <a:r>
                  <a:rPr lang="zh-CN" altLang="zh-CN" sz="1600" kern="100" dirty="0">
                    <a:latin typeface="Calibri" panose="020F0502020204030204" pitchFamily="34" charset="0"/>
                    <a:ea typeface="宋体" panose="02010600030101010101" pitchFamily="2" charset="-122"/>
                    <a:cs typeface="Times New Roman" panose="02020603050405020304" pitchFamily="18" charset="0"/>
                  </a:rPr>
                  <a:t>不细分为极性类。为了解释某些残基类型对某些特定二级结构的偏好，将侧链环境类中的残基进一步划分为三种二级结构类型：</a:t>
                </a:r>
                <a:r>
                  <a:rPr lang="en-US" altLang="zh-CN" sz="1600" kern="100" dirty="0">
                    <a:latin typeface="Arial" panose="020B0604020202020204" pitchFamily="34" charset="0"/>
                    <a:ea typeface="宋体" panose="02010600030101010101" pitchFamily="2" charset="-122"/>
                    <a:cs typeface="Times New Roman" panose="02020603050405020304" pitchFamily="18" charset="0"/>
                  </a:rPr>
                  <a:t>α</a:t>
                </a:r>
                <a:r>
                  <a:rPr lang="zh-CN" altLang="zh-CN" sz="1600" kern="100" dirty="0">
                    <a:latin typeface="Arial" panose="020B0604020202020204" pitchFamily="34" charset="0"/>
                    <a:ea typeface="宋体" panose="02010600030101010101" pitchFamily="2" charset="-122"/>
                    <a:cs typeface="Arial" panose="020B0604020202020204" pitchFamily="34" charset="0"/>
                  </a:rPr>
                  <a:t>螺旋型，</a:t>
                </a:r>
                <a:r>
                  <a:rPr lang="en-US" altLang="zh-CN" sz="1600" kern="100" dirty="0">
                    <a:latin typeface="Arial" panose="020B0604020202020204" pitchFamily="34" charset="0"/>
                    <a:ea typeface="宋体" panose="02010600030101010101" pitchFamily="2" charset="-122"/>
                    <a:cs typeface="Times New Roman" panose="02020603050405020304" pitchFamily="18" charset="0"/>
                  </a:rPr>
                  <a:t>β</a:t>
                </a:r>
                <a:r>
                  <a:rPr lang="zh-CN" altLang="zh-CN" sz="1600" kern="100" dirty="0">
                    <a:latin typeface="Arial" panose="020B0604020202020204" pitchFamily="34" charset="0"/>
                    <a:ea typeface="宋体" panose="02010600030101010101" pitchFamily="2" charset="-122"/>
                    <a:cs typeface="Arial" panose="020B0604020202020204" pitchFamily="34" charset="0"/>
                  </a:rPr>
                  <a:t>折叠型和其他的类型，总共</a:t>
                </a:r>
                <a:r>
                  <a:rPr lang="en-US" altLang="zh-CN" sz="1600" kern="100" dirty="0">
                    <a:latin typeface="Arial" panose="020B0604020202020204" pitchFamily="34" charset="0"/>
                    <a:ea typeface="宋体" panose="02010600030101010101" pitchFamily="2" charset="-122"/>
                    <a:cs typeface="Times New Roman" panose="02020603050405020304" pitchFamily="18" charset="0"/>
                  </a:rPr>
                  <a:t>18</a:t>
                </a:r>
                <a:r>
                  <a:rPr lang="zh-CN" altLang="zh-CN" sz="1600" kern="100" dirty="0">
                    <a:latin typeface="Arial" panose="020B0604020202020204" pitchFamily="34" charset="0"/>
                    <a:ea typeface="宋体" panose="02010600030101010101" pitchFamily="2" charset="-122"/>
                    <a:cs typeface="Arial" panose="020B0604020202020204" pitchFamily="34" charset="0"/>
                  </a:rPr>
                  <a:t>个环境类。</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mc:Choice>
        <mc:Fallback>
          <p:sp>
            <p:nvSpPr>
              <p:cNvPr id="46" name="文本框 45">
                <a:extLst>
                  <a:ext uri="{FF2B5EF4-FFF2-40B4-BE49-F238E27FC236}">
                    <a16:creationId xmlns:a16="http://schemas.microsoft.com/office/drawing/2014/main" id="{AEB2DD0B-4EEE-4B43-B4F0-B7BD306F0693}"/>
                  </a:ext>
                </a:extLst>
              </p:cNvPr>
              <p:cNvSpPr txBox="1">
                <a:spLocks noRot="1" noChangeAspect="1" noMove="1" noResize="1" noEditPoints="1" noAdjustHandles="1" noChangeArrowheads="1" noChangeShapeType="1" noTextEdit="1"/>
              </p:cNvSpPr>
              <p:nvPr/>
            </p:nvSpPr>
            <p:spPr>
              <a:xfrm>
                <a:off x="7022559" y="1856381"/>
                <a:ext cx="5099500" cy="4555093"/>
              </a:xfrm>
              <a:prstGeom prst="rect">
                <a:avLst/>
              </a:prstGeom>
              <a:blipFill>
                <a:blip r:embed="rId12"/>
                <a:stretch>
                  <a:fillRect l="-717" t="-669" r="-1792"/>
                </a:stretch>
              </a:blipFill>
            </p:spPr>
            <p:txBody>
              <a:bodyPr/>
              <a:lstStyle/>
              <a:p>
                <a:r>
                  <a:rPr lang="zh-CN" altLang="en-US">
                    <a:noFill/>
                  </a:rPr>
                  <a:t> </a:t>
                </a:r>
              </a:p>
            </p:txBody>
          </p:sp>
        </mc:Fallback>
      </mc:AlternateContent>
      <p:sp>
        <p:nvSpPr>
          <p:cNvPr id="47" name="文本框 46">
            <a:extLst>
              <a:ext uri="{FF2B5EF4-FFF2-40B4-BE49-F238E27FC236}">
                <a16:creationId xmlns:a16="http://schemas.microsoft.com/office/drawing/2014/main" id="{96B388E8-DB2A-4F72-83DC-A0300479AABB}"/>
              </a:ext>
            </a:extLst>
          </p:cNvPr>
          <p:cNvSpPr txBox="1"/>
          <p:nvPr/>
        </p:nvSpPr>
        <p:spPr>
          <a:xfrm>
            <a:off x="10863470" y="487017"/>
            <a:ext cx="1083668" cy="369332"/>
          </a:xfrm>
          <a:prstGeom prst="rect">
            <a:avLst/>
          </a:prstGeom>
          <a:noFill/>
        </p:spPr>
        <p:txBody>
          <a:bodyPr wrap="square" rtlCol="0">
            <a:spAutoFit/>
          </a:bodyPr>
          <a:lstStyle/>
          <a:p>
            <a:r>
              <a:rPr lang="zh-CN" altLang="en-US" dirty="0"/>
              <a:t>图</a:t>
            </a:r>
            <a:r>
              <a:rPr lang="en-US" altLang="zh-CN" dirty="0"/>
              <a:t>4</a:t>
            </a:r>
            <a:endParaRPr lang="zh-CN" altLang="en-US" dirty="0"/>
          </a:p>
        </p:txBody>
      </p:sp>
    </p:spTree>
    <p:extLst>
      <p:ext uri="{BB962C8B-B14F-4D97-AF65-F5344CB8AC3E}">
        <p14:creationId xmlns:p14="http://schemas.microsoft.com/office/powerpoint/2010/main" val="2496805000"/>
      </p:ext>
    </p:extLst>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checkerboard(across)">
                                      <p:cBhvr>
                                        <p:cTn id="7" dur="500"/>
                                        <p:tgtEl>
                                          <p:spTgt spid="6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checkerboard(across)">
                                      <p:cBhvr>
                                        <p:cTn id="10" dur="500"/>
                                        <p:tgtEl>
                                          <p:spTgt spid="51"/>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checkerboard(across)">
                                      <p:cBhvr>
                                        <p:cTn id="1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66"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flipH="1">
            <a:off x="-365152" y="-492264"/>
            <a:ext cx="12192000" cy="2316481"/>
          </a:xfrm>
          <a:prstGeom prst="rect">
            <a:avLst/>
          </a:prstGeom>
        </p:spPr>
      </p:pic>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pic>
        <p:nvPicPr>
          <p:cNvPr id="3" name="图片 2">
            <a:extLst>
              <a:ext uri="{FF2B5EF4-FFF2-40B4-BE49-F238E27FC236}">
                <a16:creationId xmlns:a16="http://schemas.microsoft.com/office/drawing/2014/main" id="{411F03EA-77B2-43F0-81FD-8BAA315731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487" y="159795"/>
            <a:ext cx="9917857" cy="2893911"/>
          </a:xfrm>
          <a:prstGeom prst="rect">
            <a:avLst/>
          </a:prstGeom>
        </p:spPr>
      </p:pic>
      <p:sp>
        <p:nvSpPr>
          <p:cNvPr id="6" name="文本框 5">
            <a:extLst>
              <a:ext uri="{FF2B5EF4-FFF2-40B4-BE49-F238E27FC236}">
                <a16:creationId xmlns:a16="http://schemas.microsoft.com/office/drawing/2014/main" id="{19A38E3C-3AB3-4F34-B7BA-AB3C3E9AA00F}"/>
              </a:ext>
            </a:extLst>
          </p:cNvPr>
          <p:cNvSpPr txBox="1"/>
          <p:nvPr/>
        </p:nvSpPr>
        <p:spPr>
          <a:xfrm>
            <a:off x="10097091" y="1596681"/>
            <a:ext cx="4442792" cy="369332"/>
          </a:xfrm>
          <a:prstGeom prst="rect">
            <a:avLst/>
          </a:prstGeom>
          <a:noFill/>
        </p:spPr>
        <p:txBody>
          <a:bodyPr wrap="square" rtlCol="0">
            <a:spAutoFit/>
          </a:bodyPr>
          <a:lstStyle/>
          <a:p>
            <a:r>
              <a:rPr lang="zh-CN" altLang="en-US" dirty="0"/>
              <a:t>图</a:t>
            </a:r>
            <a:r>
              <a:rPr lang="en-US" altLang="zh-CN" dirty="0"/>
              <a:t>5</a:t>
            </a:r>
            <a:r>
              <a:rPr lang="zh-CN" altLang="en-US" dirty="0"/>
              <a:t>：</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A0D9DC9E-BE68-4B25-9626-055D387C6219}"/>
                  </a:ext>
                </a:extLst>
              </p:cNvPr>
              <p:cNvSpPr txBox="1"/>
              <p:nvPr/>
            </p:nvSpPr>
            <p:spPr>
              <a:xfrm>
                <a:off x="126488" y="3053707"/>
                <a:ext cx="11939025" cy="4094647"/>
              </a:xfrm>
              <a:prstGeom prst="rect">
                <a:avLst/>
              </a:prstGeom>
              <a:noFill/>
            </p:spPr>
            <p:txBody>
              <a:bodyPr wrap="square" rtlCol="0">
                <a:spAutoFit/>
              </a:bodyPr>
              <a:lstStyle/>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残基</a:t>
                </a:r>
                <a:r>
                  <a:rPr lang="en-US" altLang="zh-CN" kern="100" dirty="0">
                    <a:latin typeface="Calibri" panose="020F0502020204030204" pitchFamily="34" charset="0"/>
                    <a:ea typeface="宋体" panose="02010600030101010101" pitchFamily="2" charset="-122"/>
                    <a:cs typeface="Times New Roman" panose="02020603050405020304" pitchFamily="18" charset="0"/>
                  </a:rPr>
                  <a:t>i</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和环境</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j</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的匹配得分由信息值给出</a:t>
                </a: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3D-1D score </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ij</a:t>
                </a:r>
                <a:r>
                  <a:rPr lang="en-US" altLang="zh-CN" kern="100" dirty="0">
                    <a:ea typeface="宋体" panose="02010600030101010101" pitchFamily="2" charset="-122"/>
                    <a:cs typeface="Times New Roman" panose="02020603050405020304" pitchFamily="18" charset="0"/>
                  </a:rPr>
                  <a:t>=</a:t>
                </a:r>
                <a14:m>
                  <m:oMath xmlns:m="http://schemas.openxmlformats.org/officeDocument/2006/math">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ln</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P</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i</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j</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num>
                      <m:den>
                        <m:r>
                          <m:rPr>
                            <m:sty m:val="p"/>
                          </m:rP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pi</m:t>
                        </m:r>
                      </m:den>
                    </m:f>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oMath>
                </a14:m>
                <a:endParaRPr lang="en-US" altLang="zh-CN" kern="100" dirty="0">
                  <a:solidFill>
                    <a:srgbClr val="0000FF"/>
                  </a:solidFill>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P(</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i,j</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是在环境</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j</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中找到残基</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i</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的概率，</a:t>
                </a:r>
                <a:r>
                  <a:rPr lang="en-US" altLang="zh-CN" kern="100" dirty="0">
                    <a:latin typeface="Calibri" panose="020F0502020204030204" pitchFamily="34" charset="0"/>
                    <a:ea typeface="宋体" panose="02010600030101010101" pitchFamily="2" charset="-122"/>
                    <a:cs typeface="Times New Roman" panose="02020603050405020304" pitchFamily="18" charset="0"/>
                  </a:rPr>
                  <a:t>P</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i</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是在所有环境中找到</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i</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的概率</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这些概率是从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16</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个已知蛋白质结构和与已知结构序列相</a:t>
                </a:r>
                <a:r>
                  <a:rPr lang="zh-CN" altLang="zh-CN" kern="100" dirty="0">
                    <a:latin typeface="Calibri" panose="020F0502020204030204" pitchFamily="34" charset="0"/>
                    <a:ea typeface="宋体" panose="02010600030101010101" pitchFamily="2" charset="-122"/>
                    <a:cs typeface="Times New Roman" panose="02020603050405020304" pitchFamily="18" charset="0"/>
                  </a:rPr>
                  <a:t>匹配残基的</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一系列同源序列的数据库中确定的，对于</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比对</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序列集合中的每个位置，我们根据已知的结构确定该位置的环境类别，并计算在</a:t>
                </a:r>
                <a:r>
                  <a:rPr lang="zh-CN" altLang="en-US" kern="100" dirty="0">
                    <a:latin typeface="Calibri" panose="020F0502020204030204" pitchFamily="34" charset="0"/>
                    <a:ea typeface="宋体" panose="02010600030101010101" pitchFamily="2" charset="-122"/>
                    <a:cs typeface="Times New Roman" panose="02020603050405020304" pitchFamily="18" charset="0"/>
                  </a:rPr>
                  <a:t>比对</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序列集合中该位置上发现的每个残差类别的个数。每个位置只计算一次残基类型，例如，如果在一组对齐序列的某个位置发现了</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个天冬氨酸和</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个甘氨酸，那么天冬氨酸和甘氨酸的数量都只加</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，在我们的数据库中，残基替换的总数是</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8273</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如果在环境</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j</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中发现残基</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i</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的数目为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，那么这个数将会增加到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，所以</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P</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ij</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）是永远不会为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的。对环境类别的边界进行迭代调整</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（图</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中）</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，从而使得我们数据库中所有残基相加的</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3D-1D</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总得分最大。</a:t>
                </a: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Total 3D-1D score=</a:t>
                </a:r>
                <a14:m>
                  <m:oMath xmlns:m="http://schemas.openxmlformats.org/officeDocument/2006/math">
                    <m:nary>
                      <m:naryPr>
                        <m:chr m:val="∑"/>
                        <m:limLoc m:val="undOvr"/>
                        <m:sup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𝑖𝑗</m:t>
                        </m:r>
                      </m:sub>
                      <m:sup/>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𝑖𝑗</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𝑙𝑛</m:t>
                        </m:r>
                        <m:r>
                          <a:rPr lang="zh-CN"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zh-CN"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𝑖𝑗</m:t>
                            </m:r>
                            <m:r>
                              <a:rPr lang="zh-CN"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𝑝𝑖</m:t>
                            </m:r>
                          </m:den>
                        </m:f>
                        <m:r>
                          <a:rPr lang="zh-CN"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nary>
                  </m:oMath>
                </a14:m>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𝑖𝑗</m:t>
                        </m:r>
                      </m:sub>
                    </m:sSub>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是环境</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j</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中残基</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i</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的数量，在这种情况下，如果这个数目为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的话，这个数目是不会增加到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的，求和中的这一项也被视为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mc:Choice>
        <mc:Fallback>
          <p:sp>
            <p:nvSpPr>
              <p:cNvPr id="2" name="文本框 1">
                <a:extLst>
                  <a:ext uri="{FF2B5EF4-FFF2-40B4-BE49-F238E27FC236}">
                    <a16:creationId xmlns:a16="http://schemas.microsoft.com/office/drawing/2014/main" id="{A0D9DC9E-BE68-4B25-9626-055D387C6219}"/>
                  </a:ext>
                </a:extLst>
              </p:cNvPr>
              <p:cNvSpPr txBox="1">
                <a:spLocks noRot="1" noChangeAspect="1" noMove="1" noResize="1" noEditPoints="1" noAdjustHandles="1" noChangeArrowheads="1" noChangeShapeType="1" noTextEdit="1"/>
              </p:cNvSpPr>
              <p:nvPr/>
            </p:nvSpPr>
            <p:spPr>
              <a:xfrm>
                <a:off x="126488" y="3053707"/>
                <a:ext cx="11939025" cy="4094647"/>
              </a:xfrm>
              <a:prstGeom prst="rect">
                <a:avLst/>
              </a:prstGeom>
              <a:blipFill>
                <a:blip r:embed="rId6"/>
                <a:stretch>
                  <a:fillRect l="-460" t="-1339" r="-4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7842832"/>
      </p:ext>
    </p:extLst>
  </p:cSld>
  <p:clrMapOvr>
    <a:masterClrMapping/>
  </p:clrMapOvr>
  <p:transition advClick="0" advTm="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flipH="1">
            <a:off x="-365152" y="-492264"/>
            <a:ext cx="12192000" cy="2316481"/>
          </a:xfrm>
          <a:prstGeom prst="rect">
            <a:avLst/>
          </a:prstGeom>
        </p:spPr>
      </p:pic>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35138056-CD87-48FF-A922-B392B556E24B}"/>
                  </a:ext>
                </a:extLst>
              </p:cNvPr>
              <p:cNvSpPr txBox="1"/>
              <p:nvPr/>
            </p:nvSpPr>
            <p:spPr>
              <a:xfrm>
                <a:off x="177247" y="4119492"/>
                <a:ext cx="11837505" cy="2308324"/>
              </a:xfrm>
              <a:prstGeom prst="rect">
                <a:avLst/>
              </a:prstGeom>
              <a:noFill/>
            </p:spPr>
            <p:txBody>
              <a:bodyPr wrap="square" rtlCol="0">
                <a:spAutoFit/>
              </a:bodyPr>
              <a:lstStyle/>
              <a:p>
                <a:r>
                  <a:rPr lang="zh-CN" altLang="en-US" kern="100" dirty="0">
                    <a:latin typeface="Arial" panose="020B0604020202020204" pitchFamily="34" charset="0"/>
                    <a:ea typeface="宋体" panose="02010600030101010101" pitchFamily="2" charset="-122"/>
                    <a:cs typeface="Times New Roman" panose="02020603050405020304" pitchFamily="18" charset="0"/>
                  </a:rPr>
                  <a:t>图</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5</a:t>
                </a:r>
                <a:r>
                  <a:rPr lang="zh-CN" altLang="zh-CN" sz="1800" kern="100" dirty="0">
                    <a:effectLst/>
                    <a:latin typeface="Arial" panose="020B0604020202020204" pitchFamily="34" charset="0"/>
                    <a:ea typeface="宋体" panose="02010600030101010101" pitchFamily="2" charset="-122"/>
                    <a:cs typeface="Arial" panose="020B0604020202020204" pitchFamily="34" charset="0"/>
                  </a:rPr>
                  <a:t>给出了</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20</a:t>
                </a:r>
                <a:r>
                  <a:rPr lang="zh-CN" altLang="zh-CN" sz="1800" kern="100" dirty="0">
                    <a:effectLst/>
                    <a:latin typeface="Arial" panose="020B0604020202020204" pitchFamily="34" charset="0"/>
                    <a:ea typeface="宋体" panose="02010600030101010101" pitchFamily="2" charset="-122"/>
                    <a:cs typeface="Arial" panose="020B0604020202020204" pitchFamily="34" charset="0"/>
                  </a:rPr>
                  <a:t>个氨基酸与</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18</a:t>
                </a:r>
                <a:r>
                  <a:rPr lang="zh-CN" altLang="zh-CN" sz="1800" kern="100" dirty="0">
                    <a:effectLst/>
                    <a:latin typeface="Arial" panose="020B0604020202020204" pitchFamily="34" charset="0"/>
                    <a:ea typeface="宋体" panose="02010600030101010101" pitchFamily="2" charset="-122"/>
                    <a:cs typeface="Arial" panose="020B0604020202020204" pitchFamily="34" charset="0"/>
                  </a:rPr>
                  <a:t>个环境类匹配的</a:t>
                </a:r>
                <a:r>
                  <a:rPr lang="en-US" altLang="zh-CN" sz="1800" kern="100" dirty="0">
                    <a:effectLst/>
                    <a:latin typeface="Arial" panose="020B0604020202020204" pitchFamily="34" charset="0"/>
                    <a:ea typeface="宋体" panose="02010600030101010101" pitchFamily="2" charset="-122"/>
                    <a:cs typeface="Times New Roman" panose="02020603050405020304" pitchFamily="18" charset="0"/>
                  </a:rPr>
                  <a:t>3D-1D</a:t>
                </a:r>
                <a:r>
                  <a:rPr lang="zh-CN" altLang="zh-CN" sz="1800" kern="100" dirty="0">
                    <a:effectLst/>
                    <a:latin typeface="Arial" panose="020B0604020202020204" pitchFamily="34" charset="0"/>
                    <a:ea typeface="宋体" panose="02010600030101010101" pitchFamily="2" charset="-122"/>
                    <a:cs typeface="Arial" panose="020B0604020202020204" pitchFamily="34" charset="0"/>
                  </a:rPr>
                  <a:t>评分。一般来说，在埋藏类</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zh-CN"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zh-CN" altLang="zh-CN" sz="1800" i="1" kern="100">
                        <a:effectLst/>
                        <a:latin typeface="Cambria Math" panose="02040503050406030204" pitchFamily="18" charset="0"/>
                        <a:ea typeface="宋体" panose="02010600030101010101" pitchFamily="2" charset="-122"/>
                        <a:cs typeface="Times New Roman" panose="02020603050405020304" pitchFamily="18" charset="0"/>
                      </a:rPr>
                      <m:t>和</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中发现了疏水侧链较大的残基，而在暴露的</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类中则倾向于亲水残基。然而，如果一个埋藏位置有一个极性环境（一个有潜在氢键供体和受体的环境），那么将极性侧链放置在那个位置就是不利的。在极性的残基中这个趋势是很明显的。例如，谷氨酰胺在最非极性埋藏环境</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中</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3D-1D</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得分比较差，而在极性埋藏环境</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𝐵</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中得分就比较好。在每个环境类中，对二级结构类型的偏好一般遵循早期研究发现的趋势。例如，根据</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Chou-</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Fasman</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（是一种预测蛋白质结构的方法）的倾向，赖氨酸在螺旋中的倾向比在</a:t>
                </a:r>
                <a:r>
                  <a:rPr lang="zh-CN" altLang="en-US" kern="100" dirty="0">
                    <a:latin typeface="Calibri" panose="020F0502020204030204" pitchFamily="34" charset="0"/>
                    <a:ea typeface="宋体" panose="02010600030101010101" pitchFamily="2" charset="-122"/>
                    <a:cs typeface="Times New Roman" panose="02020603050405020304" pitchFamily="18" charset="0"/>
                  </a:rPr>
                  <a:t>平面</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中的倾向高。在</a:t>
                </a:r>
                <a:r>
                  <a:rPr lang="zh-CN" altLang="en-US" kern="100" dirty="0">
                    <a:latin typeface="Calibri" panose="020F0502020204030204" pitchFamily="34" charset="0"/>
                    <a:ea typeface="宋体" panose="02010600030101010101" pitchFamily="2" charset="-122"/>
                    <a:cs typeface="Times New Roman" panose="02020603050405020304" pitchFamily="18" charset="0"/>
                  </a:rPr>
                  <a:t>图</a:t>
                </a:r>
                <a:r>
                  <a:rPr lang="en-US" altLang="zh-CN" kern="100" dirty="0">
                    <a:latin typeface="Calibri" panose="020F0502020204030204" pitchFamily="34" charset="0"/>
                    <a:ea typeface="宋体" panose="02010600030101010101" pitchFamily="2" charset="-122"/>
                    <a:cs typeface="Times New Roman" panose="02020603050405020304" pitchFamily="18" charset="0"/>
                  </a:rPr>
                  <a:t>5</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中也可观测到类似的趋势。简而言之，</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3D-1D</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得分表提供了三维结构剖面方法中三维结构到一维序列的连接，就像之前序列剖面方法中使用</a:t>
                </a:r>
                <a:r>
                  <a:rPr lang="en-US" altLang="zh-CN" sz="1800" kern="100" dirty="0" err="1">
                    <a:effectLst/>
                    <a:latin typeface="Calibri" panose="020F0502020204030204" pitchFamily="34" charset="0"/>
                    <a:ea typeface="宋体" panose="02010600030101010101" pitchFamily="2" charset="-122"/>
                    <a:cs typeface="Times New Roman" panose="02020603050405020304" pitchFamily="18" charset="0"/>
                  </a:rPr>
                  <a:t>Dayhoff</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突变矩阵提供两个序列之间的连接一样。</a:t>
                </a:r>
              </a:p>
              <a:p>
                <a:endParaRPr lang="zh-CN" altLang="en-US" dirty="0"/>
              </a:p>
            </p:txBody>
          </p:sp>
        </mc:Choice>
        <mc:Fallback>
          <p:sp>
            <p:nvSpPr>
              <p:cNvPr id="8" name="文本框 7">
                <a:extLst>
                  <a:ext uri="{FF2B5EF4-FFF2-40B4-BE49-F238E27FC236}">
                    <a16:creationId xmlns:a16="http://schemas.microsoft.com/office/drawing/2014/main" id="{35138056-CD87-48FF-A922-B392B556E24B}"/>
                  </a:ext>
                </a:extLst>
              </p:cNvPr>
              <p:cNvSpPr txBox="1">
                <a:spLocks noRot="1" noChangeAspect="1" noMove="1" noResize="1" noEditPoints="1" noAdjustHandles="1" noChangeArrowheads="1" noChangeShapeType="1" noTextEdit="1"/>
              </p:cNvSpPr>
              <p:nvPr/>
            </p:nvSpPr>
            <p:spPr>
              <a:xfrm>
                <a:off x="177247" y="4119492"/>
                <a:ext cx="11837505" cy="2308324"/>
              </a:xfrm>
              <a:prstGeom prst="rect">
                <a:avLst/>
              </a:prstGeom>
              <a:blipFill>
                <a:blip r:embed="rId5"/>
                <a:stretch>
                  <a:fillRect l="-412" t="-2116" r="-463"/>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D2ADC165-74CD-487F-B4F6-0D765AA60F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487" y="159795"/>
            <a:ext cx="11144487" cy="3656831"/>
          </a:xfrm>
          <a:prstGeom prst="rect">
            <a:avLst/>
          </a:prstGeom>
        </p:spPr>
      </p:pic>
      <p:sp>
        <p:nvSpPr>
          <p:cNvPr id="4" name="文本框 3">
            <a:extLst>
              <a:ext uri="{FF2B5EF4-FFF2-40B4-BE49-F238E27FC236}">
                <a16:creationId xmlns:a16="http://schemas.microsoft.com/office/drawing/2014/main" id="{DA83672C-56D8-4817-A8E9-2B55F2869DD9}"/>
              </a:ext>
            </a:extLst>
          </p:cNvPr>
          <p:cNvSpPr txBox="1"/>
          <p:nvPr/>
        </p:nvSpPr>
        <p:spPr>
          <a:xfrm>
            <a:off x="11390243" y="864704"/>
            <a:ext cx="624509" cy="369332"/>
          </a:xfrm>
          <a:prstGeom prst="rect">
            <a:avLst/>
          </a:prstGeom>
          <a:noFill/>
        </p:spPr>
        <p:txBody>
          <a:bodyPr wrap="square" rtlCol="0">
            <a:spAutoFit/>
          </a:bodyPr>
          <a:lstStyle/>
          <a:p>
            <a:r>
              <a:rPr lang="zh-CN" altLang="en-US" dirty="0"/>
              <a:t>图</a:t>
            </a:r>
            <a:r>
              <a:rPr lang="en-US" altLang="zh-CN" dirty="0"/>
              <a:t>5</a:t>
            </a:r>
            <a:endParaRPr lang="zh-CN" altLang="en-US" dirty="0"/>
          </a:p>
        </p:txBody>
      </p:sp>
    </p:spTree>
    <p:extLst>
      <p:ext uri="{BB962C8B-B14F-4D97-AF65-F5344CB8AC3E}">
        <p14:creationId xmlns:p14="http://schemas.microsoft.com/office/powerpoint/2010/main" val="2160225559"/>
      </p:ext>
    </p:extLst>
  </p:cSld>
  <p:clrMapOvr>
    <a:masterClrMapping/>
  </p:clrMapOvr>
  <p:transition advClick="0" advTm="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11"/>
          <p:cNvSpPr/>
          <p:nvPr userDrawn="1"/>
        </p:nvSpPr>
        <p:spPr>
          <a:xfrm rot="5400000">
            <a:off x="3867785" y="1262380"/>
            <a:ext cx="4455795" cy="433324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pic>
        <p:nvPicPr>
          <p:cNvPr id="5" name="图片 4"/>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1"/>
            <a:ext cx="12192000" cy="2316481"/>
          </a:xfrm>
          <a:prstGeom prst="rect">
            <a:avLst/>
          </a:prstGeom>
        </p:spPr>
      </p:pic>
      <p:pic>
        <p:nvPicPr>
          <p:cNvPr id="7" name="图片 6"/>
          <p:cNvPicPr>
            <a:picLocks noChangeAspect="1"/>
          </p:cNvPicPr>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a:off x="0" y="4541520"/>
            <a:ext cx="6493397" cy="2316480"/>
          </a:xfrm>
          <a:prstGeom prst="rect">
            <a:avLst/>
          </a:prstGeom>
        </p:spPr>
      </p:pic>
      <p:pic>
        <p:nvPicPr>
          <p:cNvPr id="8" name="图片 7"/>
          <p:cNvPicPr>
            <a:picLocks noChangeAspect="1"/>
          </p:cNvPicPr>
          <p:nvPr/>
        </p:nvPicPr>
        <p:blipFill rotWithShape="1">
          <a:blip r:embed="rId3">
            <a:grayscl/>
            <a:extLst>
              <a:ext uri="{28A0092B-C50C-407E-A947-70E740481C1C}">
                <a14:useLocalDpi xmlns:a14="http://schemas.microsoft.com/office/drawing/2010/main" val="0"/>
              </a:ext>
            </a:extLst>
          </a:blip>
          <a:srcRect l="59125" b="3346"/>
          <a:stretch>
            <a:fillRect/>
          </a:stretch>
        </p:blipFill>
        <p:spPr>
          <a:xfrm>
            <a:off x="8538111" y="3172116"/>
            <a:ext cx="3653889" cy="3657599"/>
          </a:xfrm>
          <a:prstGeom prst="rect">
            <a:avLst/>
          </a:prstGeom>
        </p:spPr>
      </p:pic>
      <p:sp>
        <p:nvSpPr>
          <p:cNvPr id="2" name="椭圆 1"/>
          <p:cNvSpPr/>
          <p:nvPr/>
        </p:nvSpPr>
        <p:spPr>
          <a:xfrm>
            <a:off x="4532550" y="1846300"/>
            <a:ext cx="3126900" cy="3126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文本框 55"/>
          <p:cNvSpPr txBox="1"/>
          <p:nvPr/>
        </p:nvSpPr>
        <p:spPr>
          <a:xfrm>
            <a:off x="2559050" y="2814320"/>
            <a:ext cx="7073265" cy="906915"/>
          </a:xfrm>
          <a:prstGeom prst="rect">
            <a:avLst/>
          </a:prstGeom>
          <a:noFill/>
        </p:spPr>
        <p:txBody>
          <a:bodyPr vert="horz" wrap="square" rtlCol="0">
            <a:spAutoFit/>
          </a:bodyPr>
          <a:lstStyle/>
          <a:p>
            <a:pPr algn="dist">
              <a:lnSpc>
                <a:spcPct val="150000"/>
              </a:lnSpc>
            </a:pPr>
            <a:r>
              <a:rPr lang="zh-CN" altLang="en-US" sz="4000" dirty="0">
                <a:solidFill>
                  <a:schemeClr val="accent1"/>
                </a:solidFill>
                <a:cs typeface="+mn-ea"/>
                <a:sym typeface="+mn-lt"/>
              </a:rPr>
              <a:t>四种蛋白的例子</a:t>
            </a:r>
          </a:p>
        </p:txBody>
      </p:sp>
      <p:sp>
        <p:nvSpPr>
          <p:cNvPr id="58" name="矩形: 圆角 57"/>
          <p:cNvSpPr/>
          <p:nvPr/>
        </p:nvSpPr>
        <p:spPr>
          <a:xfrm>
            <a:off x="5455146" y="2583904"/>
            <a:ext cx="1282979" cy="329869"/>
          </a:xfrm>
          <a:prstGeom prst="roundRect">
            <a:avLst>
              <a:gd name="adj" fmla="val 5000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cs typeface="+mn-ea"/>
                <a:sym typeface="+mn-lt"/>
              </a:rPr>
              <a:t>Part  04</a:t>
            </a:r>
            <a:endParaRPr lang="zh-CN" altLang="en-US" sz="1600" dirty="0">
              <a:solidFill>
                <a:schemeClr val="bg1"/>
              </a:solidFill>
              <a:cs typeface="+mn-ea"/>
              <a:sym typeface="+mn-lt"/>
            </a:endParaRPr>
          </a:p>
        </p:txBody>
      </p:sp>
    </p:spTree>
    <p:extLst>
      <p:ext uri="{BB962C8B-B14F-4D97-AF65-F5344CB8AC3E}">
        <p14:creationId xmlns:p14="http://schemas.microsoft.com/office/powerpoint/2010/main" val="1359789334"/>
      </p:ext>
    </p:extLst>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1000"/>
                                        <p:tgtEl>
                                          <p:spTgt spid="56"/>
                                        </p:tgtEl>
                                      </p:cBhvr>
                                    </p:animEffect>
                                    <p:anim calcmode="lin" valueType="num">
                                      <p:cBhvr>
                                        <p:cTn id="19" dur="1000" fill="hold"/>
                                        <p:tgtEl>
                                          <p:spTgt spid="56"/>
                                        </p:tgtEl>
                                        <p:attrNameLst>
                                          <p:attrName>ppt_x</p:attrName>
                                        </p:attrNameLst>
                                      </p:cBhvr>
                                      <p:tavLst>
                                        <p:tav tm="0">
                                          <p:val>
                                            <p:strVal val="#ppt_x"/>
                                          </p:val>
                                        </p:tav>
                                        <p:tav tm="100000">
                                          <p:val>
                                            <p:strVal val="#ppt_x"/>
                                          </p:val>
                                        </p:tav>
                                      </p:tavLst>
                                    </p:anim>
                                    <p:anim calcmode="lin" valueType="num">
                                      <p:cBhvr>
                                        <p:cTn id="20" dur="1000" fill="hold"/>
                                        <p:tgtEl>
                                          <p:spTgt spid="56"/>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1000"/>
                                        <p:tgtEl>
                                          <p:spTgt spid="58"/>
                                        </p:tgtEl>
                                      </p:cBhvr>
                                    </p:animEffect>
                                    <p:anim calcmode="lin" valueType="num">
                                      <p:cBhvr>
                                        <p:cTn id="24" dur="1000" fill="hold"/>
                                        <p:tgtEl>
                                          <p:spTgt spid="58"/>
                                        </p:tgtEl>
                                        <p:attrNameLst>
                                          <p:attrName>ppt_x</p:attrName>
                                        </p:attrNameLst>
                                      </p:cBhvr>
                                      <p:tavLst>
                                        <p:tav tm="0">
                                          <p:val>
                                            <p:strVal val="#ppt_x"/>
                                          </p:val>
                                        </p:tav>
                                        <p:tav tm="100000">
                                          <p:val>
                                            <p:strVal val="#ppt_x"/>
                                          </p:val>
                                        </p:tav>
                                      </p:tavLst>
                                    </p:anim>
                                    <p:anim calcmode="lin" valueType="num">
                                      <p:cBhvr>
                                        <p:cTn id="25"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 grpId="0" animBg="1"/>
      <p:bldP spid="56" grpId="0"/>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11"/>
          <p:cNvSpPr/>
          <p:nvPr userDrawn="1"/>
        </p:nvSpPr>
        <p:spPr>
          <a:xfrm rot="5400000">
            <a:off x="3867785" y="1262380"/>
            <a:ext cx="4455795" cy="433324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pic>
        <p:nvPicPr>
          <p:cNvPr id="5" name="图片 4"/>
          <p:cNvPicPr>
            <a:picLocks noChangeAspect="1"/>
          </p:cNvPicPr>
          <p:nvPr>
            <p:custDataLst>
              <p:tags r:id="rId1"/>
            </p:custDataLst>
          </p:nvPr>
        </p:nvPicPr>
        <p:blipFill>
          <a:blip r:embed="rId6">
            <a:grayscl/>
            <a:extLst>
              <a:ext uri="{28A0092B-C50C-407E-A947-70E740481C1C}">
                <a14:useLocalDpi xmlns:a14="http://schemas.microsoft.com/office/drawing/2010/main" val="0"/>
              </a:ext>
            </a:extLst>
          </a:blip>
          <a:stretch>
            <a:fillRect/>
          </a:stretch>
        </p:blipFill>
        <p:spPr>
          <a:xfrm>
            <a:off x="-140335" y="-1"/>
            <a:ext cx="12192000" cy="2316481"/>
          </a:xfrm>
          <a:prstGeom prst="rect">
            <a:avLst/>
          </a:prstGeom>
        </p:spPr>
      </p:pic>
      <p:pic>
        <p:nvPicPr>
          <p:cNvPr id="7" name="图片 6"/>
          <p:cNvPicPr>
            <a:picLocks noChangeAspect="1"/>
          </p:cNvPicPr>
          <p:nvPr>
            <p:custDataLst>
              <p:tags r:id="rId2"/>
            </p:custDataLst>
          </p:nvPr>
        </p:nvPicPr>
        <p:blipFill rotWithShape="1">
          <a:blip r:embed="rId7">
            <a:grayscl/>
            <a:extLst>
              <a:ext uri="{28A0092B-C50C-407E-A947-70E740481C1C}">
                <a14:useLocalDpi xmlns:a14="http://schemas.microsoft.com/office/drawing/2010/main" val="0"/>
              </a:ext>
            </a:extLst>
          </a:blip>
          <a:srcRect t="46654" r="42125" b="8464"/>
          <a:stretch>
            <a:fillRect/>
          </a:stretch>
        </p:blipFill>
        <p:spPr>
          <a:xfrm>
            <a:off x="0" y="4541520"/>
            <a:ext cx="6493397" cy="2316480"/>
          </a:xfrm>
          <a:prstGeom prst="rect">
            <a:avLst/>
          </a:prstGeom>
        </p:spPr>
      </p:pic>
      <p:pic>
        <p:nvPicPr>
          <p:cNvPr id="8" name="图片 7"/>
          <p:cNvPicPr>
            <a:picLocks noChangeAspect="1"/>
          </p:cNvPicPr>
          <p:nvPr>
            <p:custDataLst>
              <p:tags r:id="rId3"/>
            </p:custDataLst>
          </p:nvPr>
        </p:nvPicPr>
        <p:blipFill rotWithShape="1">
          <a:blip r:embed="rId7">
            <a:grayscl/>
            <a:extLst>
              <a:ext uri="{28A0092B-C50C-407E-A947-70E740481C1C}">
                <a14:useLocalDpi xmlns:a14="http://schemas.microsoft.com/office/drawing/2010/main" val="0"/>
              </a:ext>
            </a:extLst>
          </a:blip>
          <a:srcRect l="59125" b="3346"/>
          <a:stretch>
            <a:fillRect/>
          </a:stretch>
        </p:blipFill>
        <p:spPr>
          <a:xfrm>
            <a:off x="8538110" y="3200400"/>
            <a:ext cx="3653889" cy="3657599"/>
          </a:xfrm>
          <a:prstGeom prst="rect">
            <a:avLst/>
          </a:prstGeom>
        </p:spPr>
      </p:pic>
      <p:sp>
        <p:nvSpPr>
          <p:cNvPr id="2" name="椭圆 1"/>
          <p:cNvSpPr/>
          <p:nvPr/>
        </p:nvSpPr>
        <p:spPr>
          <a:xfrm>
            <a:off x="4532550" y="1865550"/>
            <a:ext cx="3126900" cy="3126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247015" y="237490"/>
            <a:ext cx="4527550" cy="4154170"/>
          </a:xfrm>
          <a:prstGeom prst="rect">
            <a:avLst/>
          </a:prstGeom>
          <a:noFill/>
        </p:spPr>
        <p:txBody>
          <a:bodyPr wrap="square" rtlCol="0">
            <a:spAutoFit/>
          </a:bodyPr>
          <a:lstStyle/>
          <a:p>
            <a:r>
              <a:rPr lang="zh-CN" altLang="en-US" sz="4400" b="1"/>
              <a:t>肌红蛋白</a:t>
            </a:r>
          </a:p>
          <a:p>
            <a:endParaRPr lang="zh-CN" altLang="en-US" sz="4400" b="1"/>
          </a:p>
          <a:p>
            <a:endParaRPr lang="zh-CN" altLang="en-US" sz="4400" b="1"/>
          </a:p>
          <a:p>
            <a:endParaRPr lang="zh-CN" altLang="en-US" sz="4400" b="1"/>
          </a:p>
          <a:p>
            <a:endParaRPr lang="zh-CN" altLang="en-US" sz="4400" b="1"/>
          </a:p>
          <a:p>
            <a:endParaRPr lang="zh-CN" altLang="en-US" sz="4400" b="1"/>
          </a:p>
        </p:txBody>
      </p:sp>
      <p:pic>
        <p:nvPicPr>
          <p:cNvPr id="4" name="图片 2"/>
          <p:cNvPicPr>
            <a:picLocks noChangeAspect="1"/>
          </p:cNvPicPr>
          <p:nvPr>
            <p:custDataLst>
              <p:tags r:id="rId4"/>
            </p:custDataLst>
          </p:nvPr>
        </p:nvPicPr>
        <p:blipFill>
          <a:blip r:embed="rId8"/>
          <a:stretch>
            <a:fillRect/>
          </a:stretch>
        </p:blipFill>
        <p:spPr>
          <a:xfrm>
            <a:off x="462598" y="1541145"/>
            <a:ext cx="5272405" cy="4530090"/>
          </a:xfrm>
          <a:prstGeom prst="rect">
            <a:avLst/>
          </a:prstGeom>
          <a:noFill/>
          <a:ln>
            <a:noFill/>
          </a:ln>
        </p:spPr>
      </p:pic>
      <p:sp>
        <p:nvSpPr>
          <p:cNvPr id="6" name="文本框 5"/>
          <p:cNvSpPr txBox="1"/>
          <p:nvPr/>
        </p:nvSpPr>
        <p:spPr>
          <a:xfrm>
            <a:off x="6488430" y="323850"/>
            <a:ext cx="5616575" cy="2306955"/>
          </a:xfrm>
          <a:prstGeom prst="rect">
            <a:avLst/>
          </a:prstGeom>
          <a:noFill/>
        </p:spPr>
        <p:txBody>
          <a:bodyPr wrap="square" rtlCol="0">
            <a:spAutoFit/>
          </a:bodyPr>
          <a:lstStyle/>
          <a:p>
            <a:r>
              <a:rPr lang="en-US" altLang="zh-CN"/>
              <a:t>    </a:t>
            </a:r>
            <a:r>
              <a:rPr lang="zh-CN" altLang="en-US"/>
              <a:t>一个3D结构侧写表可以实际检测出与已知3D结构兼容的序列，这个已知的3D结构由特征良好的珠蛋白家族提供。</a:t>
            </a:r>
          </a:p>
          <a:p>
            <a:r>
              <a:rPr lang="zh-CN" altLang="en-US"/>
              <a:t>在左图中，与抹香鲸肌红蛋白坐标所构建的3D结构侧写表相匹配的所有序列的Z score都被显示出来。</a:t>
            </a:r>
          </a:p>
          <a:p>
            <a:r>
              <a:rPr lang="zh-CN" altLang="en-US"/>
              <a:t>如图所示，544个珠蛋白序列中有511个序列得分高于非珠蛋白序列。</a:t>
            </a:r>
          </a:p>
          <a:p>
            <a:endParaRPr lang="zh-CN" altLang="en-US"/>
          </a:p>
        </p:txBody>
      </p:sp>
      <p:sp>
        <p:nvSpPr>
          <p:cNvPr id="9" name="文本框 8"/>
          <p:cNvSpPr txBox="1"/>
          <p:nvPr/>
        </p:nvSpPr>
        <p:spPr>
          <a:xfrm>
            <a:off x="6736715" y="3805555"/>
            <a:ext cx="4645660" cy="1476375"/>
          </a:xfrm>
          <a:prstGeom prst="rect">
            <a:avLst/>
          </a:prstGeom>
          <a:noFill/>
        </p:spPr>
        <p:txBody>
          <a:bodyPr wrap="square" rtlCol="0">
            <a:spAutoFit/>
          </a:bodyPr>
          <a:lstStyle/>
          <a:p>
            <a:r>
              <a:rPr lang="zh-CN" altLang="en-US"/>
              <a:t> 肌红蛋白序列用黑色条表示，其他珠蛋白序列用白色条表示，所有其他序列用灰色条表示</a:t>
            </a:r>
          </a:p>
          <a:p>
            <a:r>
              <a:rPr lang="zh-CN" altLang="en-US"/>
              <a:t>抹香鲸肌红蛋白是排名第八的蛋白质</a:t>
            </a:r>
          </a:p>
          <a:p>
            <a:r>
              <a:rPr lang="zh-CN" altLang="en-US"/>
              <a:t>（Z score=23.7）</a:t>
            </a:r>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grpSp>
        <p:nvGrpSpPr>
          <p:cNvPr id="2" name="Group 24"/>
          <p:cNvGrpSpPr/>
          <p:nvPr/>
        </p:nvGrpSpPr>
        <p:grpSpPr>
          <a:xfrm>
            <a:off x="7593965" y="3634740"/>
            <a:ext cx="4969510" cy="1848485"/>
            <a:chOff x="3014663" y="3071813"/>
            <a:chExt cx="1096963" cy="407988"/>
          </a:xfrm>
        </p:grpSpPr>
        <p:sp>
          <p:nvSpPr>
            <p:cNvPr id="54" name="Freeform: Shape 25"/>
            <p:cNvSpPr/>
            <p:nvPr/>
          </p:nvSpPr>
          <p:spPr bwMode="auto">
            <a:xfrm>
              <a:off x="3057526" y="3405188"/>
              <a:ext cx="328613" cy="74613"/>
            </a:xfrm>
            <a:custGeom>
              <a:avLst/>
              <a:gdLst>
                <a:gd name="T0" fmla="*/ 621 w 621"/>
                <a:gd name="T1" fmla="*/ 26 h 139"/>
                <a:gd name="T2" fmla="*/ 621 w 621"/>
                <a:gd name="T3" fmla="*/ 26 h 139"/>
                <a:gd name="T4" fmla="*/ 573 w 621"/>
                <a:gd name="T5" fmla="*/ 30 h 139"/>
                <a:gd name="T6" fmla="*/ 465 w 621"/>
                <a:gd name="T7" fmla="*/ 42 h 139"/>
                <a:gd name="T8" fmla="*/ 404 w 621"/>
                <a:gd name="T9" fmla="*/ 51 h 139"/>
                <a:gd name="T10" fmla="*/ 347 w 621"/>
                <a:gd name="T11" fmla="*/ 59 h 139"/>
                <a:gd name="T12" fmla="*/ 321 w 621"/>
                <a:gd name="T13" fmla="*/ 65 h 139"/>
                <a:gd name="T14" fmla="*/ 299 w 621"/>
                <a:gd name="T15" fmla="*/ 70 h 139"/>
                <a:gd name="T16" fmla="*/ 280 w 621"/>
                <a:gd name="T17" fmla="*/ 75 h 139"/>
                <a:gd name="T18" fmla="*/ 267 w 621"/>
                <a:gd name="T19" fmla="*/ 81 h 139"/>
                <a:gd name="T20" fmla="*/ 267 w 621"/>
                <a:gd name="T21" fmla="*/ 81 h 139"/>
                <a:gd name="T22" fmla="*/ 253 w 621"/>
                <a:gd name="T23" fmla="*/ 87 h 139"/>
                <a:gd name="T24" fmla="*/ 239 w 621"/>
                <a:gd name="T25" fmla="*/ 94 h 139"/>
                <a:gd name="T26" fmla="*/ 201 w 621"/>
                <a:gd name="T27" fmla="*/ 106 h 139"/>
                <a:gd name="T28" fmla="*/ 157 w 621"/>
                <a:gd name="T29" fmla="*/ 118 h 139"/>
                <a:gd name="T30" fmla="*/ 114 w 621"/>
                <a:gd name="T31" fmla="*/ 128 h 139"/>
                <a:gd name="T32" fmla="*/ 71 w 621"/>
                <a:gd name="T33" fmla="*/ 135 h 139"/>
                <a:gd name="T34" fmla="*/ 36 w 621"/>
                <a:gd name="T35" fmla="*/ 139 h 139"/>
                <a:gd name="T36" fmla="*/ 22 w 621"/>
                <a:gd name="T37" fmla="*/ 139 h 139"/>
                <a:gd name="T38" fmla="*/ 12 w 621"/>
                <a:gd name="T39" fmla="*/ 139 h 139"/>
                <a:gd name="T40" fmla="*/ 4 w 621"/>
                <a:gd name="T41" fmla="*/ 137 h 139"/>
                <a:gd name="T42" fmla="*/ 3 w 621"/>
                <a:gd name="T43" fmla="*/ 135 h 139"/>
                <a:gd name="T44" fmla="*/ 1 w 621"/>
                <a:gd name="T45" fmla="*/ 134 h 139"/>
                <a:gd name="T46" fmla="*/ 1 w 621"/>
                <a:gd name="T47" fmla="*/ 134 h 139"/>
                <a:gd name="T48" fmla="*/ 1 w 621"/>
                <a:gd name="T49" fmla="*/ 123 h 139"/>
                <a:gd name="T50" fmla="*/ 0 w 621"/>
                <a:gd name="T51" fmla="*/ 109 h 139"/>
                <a:gd name="T52" fmla="*/ 1 w 621"/>
                <a:gd name="T53" fmla="*/ 90 h 139"/>
                <a:gd name="T54" fmla="*/ 4 w 621"/>
                <a:gd name="T55" fmla="*/ 81 h 139"/>
                <a:gd name="T56" fmla="*/ 7 w 621"/>
                <a:gd name="T57" fmla="*/ 71 h 139"/>
                <a:gd name="T58" fmla="*/ 12 w 621"/>
                <a:gd name="T59" fmla="*/ 62 h 139"/>
                <a:gd name="T60" fmla="*/ 19 w 621"/>
                <a:gd name="T61" fmla="*/ 52 h 139"/>
                <a:gd name="T62" fmla="*/ 26 w 621"/>
                <a:gd name="T63" fmla="*/ 43 h 139"/>
                <a:gd name="T64" fmla="*/ 36 w 621"/>
                <a:gd name="T65" fmla="*/ 35 h 139"/>
                <a:gd name="T66" fmla="*/ 48 w 621"/>
                <a:gd name="T67" fmla="*/ 26 h 139"/>
                <a:gd name="T68" fmla="*/ 64 w 621"/>
                <a:gd name="T69" fmla="*/ 18 h 139"/>
                <a:gd name="T70" fmla="*/ 80 w 621"/>
                <a:gd name="T71" fmla="*/ 13 h 139"/>
                <a:gd name="T72" fmla="*/ 100 w 621"/>
                <a:gd name="T73" fmla="*/ 7 h 139"/>
                <a:gd name="T74" fmla="*/ 100 w 621"/>
                <a:gd name="T75" fmla="*/ 7 h 139"/>
                <a:gd name="T76" fmla="*/ 125 w 621"/>
                <a:gd name="T77" fmla="*/ 2 h 139"/>
                <a:gd name="T78" fmla="*/ 156 w 621"/>
                <a:gd name="T79" fmla="*/ 1 h 139"/>
                <a:gd name="T80" fmla="*/ 191 w 621"/>
                <a:gd name="T81" fmla="*/ 0 h 139"/>
                <a:gd name="T82" fmla="*/ 230 w 621"/>
                <a:gd name="T83" fmla="*/ 0 h 139"/>
                <a:gd name="T84" fmla="*/ 316 w 621"/>
                <a:gd name="T85" fmla="*/ 2 h 139"/>
                <a:gd name="T86" fmla="*/ 404 w 621"/>
                <a:gd name="T87" fmla="*/ 7 h 139"/>
                <a:gd name="T88" fmla="*/ 487 w 621"/>
                <a:gd name="T89" fmla="*/ 13 h 139"/>
                <a:gd name="T90" fmla="*/ 555 w 621"/>
                <a:gd name="T91" fmla="*/ 18 h 139"/>
                <a:gd name="T92" fmla="*/ 621 w 621"/>
                <a:gd name="T93" fmla="*/ 2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1" h="139">
                  <a:moveTo>
                    <a:pt x="621" y="26"/>
                  </a:moveTo>
                  <a:lnTo>
                    <a:pt x="621" y="26"/>
                  </a:lnTo>
                  <a:lnTo>
                    <a:pt x="573" y="30"/>
                  </a:lnTo>
                  <a:lnTo>
                    <a:pt x="465" y="42"/>
                  </a:lnTo>
                  <a:lnTo>
                    <a:pt x="404" y="51"/>
                  </a:lnTo>
                  <a:lnTo>
                    <a:pt x="347" y="59"/>
                  </a:lnTo>
                  <a:lnTo>
                    <a:pt x="321" y="65"/>
                  </a:lnTo>
                  <a:lnTo>
                    <a:pt x="299" y="70"/>
                  </a:lnTo>
                  <a:lnTo>
                    <a:pt x="280" y="75"/>
                  </a:lnTo>
                  <a:lnTo>
                    <a:pt x="267" y="81"/>
                  </a:lnTo>
                  <a:lnTo>
                    <a:pt x="267" y="81"/>
                  </a:lnTo>
                  <a:lnTo>
                    <a:pt x="253" y="87"/>
                  </a:lnTo>
                  <a:lnTo>
                    <a:pt x="239" y="94"/>
                  </a:lnTo>
                  <a:lnTo>
                    <a:pt x="201" y="106"/>
                  </a:lnTo>
                  <a:lnTo>
                    <a:pt x="157" y="118"/>
                  </a:lnTo>
                  <a:lnTo>
                    <a:pt x="114" y="128"/>
                  </a:lnTo>
                  <a:lnTo>
                    <a:pt x="71" y="135"/>
                  </a:lnTo>
                  <a:lnTo>
                    <a:pt x="36" y="139"/>
                  </a:lnTo>
                  <a:lnTo>
                    <a:pt x="22" y="139"/>
                  </a:lnTo>
                  <a:lnTo>
                    <a:pt x="12" y="139"/>
                  </a:lnTo>
                  <a:lnTo>
                    <a:pt x="4" y="137"/>
                  </a:lnTo>
                  <a:lnTo>
                    <a:pt x="3" y="135"/>
                  </a:lnTo>
                  <a:lnTo>
                    <a:pt x="1" y="134"/>
                  </a:lnTo>
                  <a:lnTo>
                    <a:pt x="1" y="134"/>
                  </a:lnTo>
                  <a:lnTo>
                    <a:pt x="1" y="123"/>
                  </a:lnTo>
                  <a:lnTo>
                    <a:pt x="0" y="109"/>
                  </a:lnTo>
                  <a:lnTo>
                    <a:pt x="1" y="90"/>
                  </a:lnTo>
                  <a:lnTo>
                    <a:pt x="4" y="81"/>
                  </a:lnTo>
                  <a:lnTo>
                    <a:pt x="7" y="71"/>
                  </a:lnTo>
                  <a:lnTo>
                    <a:pt x="12" y="62"/>
                  </a:lnTo>
                  <a:lnTo>
                    <a:pt x="19" y="52"/>
                  </a:lnTo>
                  <a:lnTo>
                    <a:pt x="26" y="43"/>
                  </a:lnTo>
                  <a:lnTo>
                    <a:pt x="36" y="35"/>
                  </a:lnTo>
                  <a:lnTo>
                    <a:pt x="48" y="26"/>
                  </a:lnTo>
                  <a:lnTo>
                    <a:pt x="64" y="18"/>
                  </a:lnTo>
                  <a:lnTo>
                    <a:pt x="80" y="13"/>
                  </a:lnTo>
                  <a:lnTo>
                    <a:pt x="100" y="7"/>
                  </a:lnTo>
                  <a:lnTo>
                    <a:pt x="100" y="7"/>
                  </a:lnTo>
                  <a:lnTo>
                    <a:pt x="125" y="2"/>
                  </a:lnTo>
                  <a:lnTo>
                    <a:pt x="156" y="1"/>
                  </a:lnTo>
                  <a:lnTo>
                    <a:pt x="191" y="0"/>
                  </a:lnTo>
                  <a:lnTo>
                    <a:pt x="230" y="0"/>
                  </a:lnTo>
                  <a:lnTo>
                    <a:pt x="316" y="2"/>
                  </a:lnTo>
                  <a:lnTo>
                    <a:pt x="404" y="7"/>
                  </a:lnTo>
                  <a:lnTo>
                    <a:pt x="487" y="13"/>
                  </a:lnTo>
                  <a:lnTo>
                    <a:pt x="555" y="18"/>
                  </a:lnTo>
                  <a:lnTo>
                    <a:pt x="621" y="26"/>
                  </a:lnTo>
                  <a:close/>
                </a:path>
              </a:pathLst>
            </a:custGeom>
            <a:solidFill>
              <a:srgbClr val="ECBBA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55" name="Freeform: Shape 26"/>
            <p:cNvSpPr/>
            <p:nvPr/>
          </p:nvSpPr>
          <p:spPr bwMode="auto">
            <a:xfrm>
              <a:off x="3014663" y="3100388"/>
              <a:ext cx="804863" cy="338138"/>
            </a:xfrm>
            <a:custGeom>
              <a:avLst/>
              <a:gdLst>
                <a:gd name="T0" fmla="*/ 1373 w 1522"/>
                <a:gd name="T1" fmla="*/ 25 h 637"/>
                <a:gd name="T2" fmla="*/ 1197 w 1522"/>
                <a:gd name="T3" fmla="*/ 4 h 637"/>
                <a:gd name="T4" fmla="*/ 1079 w 1522"/>
                <a:gd name="T5" fmla="*/ 0 h 637"/>
                <a:gd name="T6" fmla="*/ 980 w 1522"/>
                <a:gd name="T7" fmla="*/ 13 h 637"/>
                <a:gd name="T8" fmla="*/ 955 w 1522"/>
                <a:gd name="T9" fmla="*/ 22 h 637"/>
                <a:gd name="T10" fmla="*/ 873 w 1522"/>
                <a:gd name="T11" fmla="*/ 67 h 637"/>
                <a:gd name="T12" fmla="*/ 768 w 1522"/>
                <a:gd name="T13" fmla="*/ 137 h 637"/>
                <a:gd name="T14" fmla="*/ 698 w 1522"/>
                <a:gd name="T15" fmla="*/ 175 h 637"/>
                <a:gd name="T16" fmla="*/ 660 w 1522"/>
                <a:gd name="T17" fmla="*/ 186 h 637"/>
                <a:gd name="T18" fmla="*/ 521 w 1522"/>
                <a:gd name="T19" fmla="*/ 234 h 637"/>
                <a:gd name="T20" fmla="*/ 451 w 1522"/>
                <a:gd name="T21" fmla="*/ 268 h 637"/>
                <a:gd name="T22" fmla="*/ 400 w 1522"/>
                <a:gd name="T23" fmla="*/ 303 h 637"/>
                <a:gd name="T24" fmla="*/ 382 w 1522"/>
                <a:gd name="T25" fmla="*/ 326 h 637"/>
                <a:gd name="T26" fmla="*/ 381 w 1522"/>
                <a:gd name="T27" fmla="*/ 344 h 637"/>
                <a:gd name="T28" fmla="*/ 388 w 1522"/>
                <a:gd name="T29" fmla="*/ 360 h 637"/>
                <a:gd name="T30" fmla="*/ 411 w 1522"/>
                <a:gd name="T31" fmla="*/ 377 h 637"/>
                <a:gd name="T32" fmla="*/ 445 w 1522"/>
                <a:gd name="T33" fmla="*/ 383 h 637"/>
                <a:gd name="T34" fmla="*/ 491 w 1522"/>
                <a:gd name="T35" fmla="*/ 376 h 637"/>
                <a:gd name="T36" fmla="*/ 627 w 1522"/>
                <a:gd name="T37" fmla="*/ 335 h 637"/>
                <a:gd name="T38" fmla="*/ 671 w 1522"/>
                <a:gd name="T39" fmla="*/ 323 h 637"/>
                <a:gd name="T40" fmla="*/ 690 w 1522"/>
                <a:gd name="T41" fmla="*/ 325 h 637"/>
                <a:gd name="T42" fmla="*/ 692 w 1522"/>
                <a:gd name="T43" fmla="*/ 337 h 637"/>
                <a:gd name="T44" fmla="*/ 671 w 1522"/>
                <a:gd name="T45" fmla="*/ 363 h 637"/>
                <a:gd name="T46" fmla="*/ 608 w 1522"/>
                <a:gd name="T47" fmla="*/ 412 h 637"/>
                <a:gd name="T48" fmla="*/ 566 w 1522"/>
                <a:gd name="T49" fmla="*/ 434 h 637"/>
                <a:gd name="T50" fmla="*/ 461 w 1522"/>
                <a:gd name="T51" fmla="*/ 465 h 637"/>
                <a:gd name="T52" fmla="*/ 403 w 1522"/>
                <a:gd name="T53" fmla="*/ 468 h 637"/>
                <a:gd name="T54" fmla="*/ 235 w 1522"/>
                <a:gd name="T55" fmla="*/ 478 h 637"/>
                <a:gd name="T56" fmla="*/ 142 w 1522"/>
                <a:gd name="T57" fmla="*/ 494 h 637"/>
                <a:gd name="T58" fmla="*/ 63 w 1522"/>
                <a:gd name="T59" fmla="*/ 520 h 637"/>
                <a:gd name="T60" fmla="*/ 28 w 1522"/>
                <a:gd name="T61" fmla="*/ 543 h 637"/>
                <a:gd name="T62" fmla="*/ 2 w 1522"/>
                <a:gd name="T63" fmla="*/ 576 h 637"/>
                <a:gd name="T64" fmla="*/ 2 w 1522"/>
                <a:gd name="T65" fmla="*/ 605 h 637"/>
                <a:gd name="T66" fmla="*/ 19 w 1522"/>
                <a:gd name="T67" fmla="*/ 625 h 637"/>
                <a:gd name="T68" fmla="*/ 47 w 1522"/>
                <a:gd name="T69" fmla="*/ 635 h 637"/>
                <a:gd name="T70" fmla="*/ 66 w 1522"/>
                <a:gd name="T71" fmla="*/ 635 h 637"/>
                <a:gd name="T72" fmla="*/ 201 w 1522"/>
                <a:gd name="T73" fmla="*/ 618 h 637"/>
                <a:gd name="T74" fmla="*/ 420 w 1522"/>
                <a:gd name="T75" fmla="*/ 603 h 637"/>
                <a:gd name="T76" fmla="*/ 551 w 1522"/>
                <a:gd name="T77" fmla="*/ 600 h 637"/>
                <a:gd name="T78" fmla="*/ 761 w 1522"/>
                <a:gd name="T79" fmla="*/ 600 h 637"/>
                <a:gd name="T80" fmla="*/ 831 w 1522"/>
                <a:gd name="T81" fmla="*/ 589 h 637"/>
                <a:gd name="T82" fmla="*/ 862 w 1522"/>
                <a:gd name="T83" fmla="*/ 571 h 637"/>
                <a:gd name="T84" fmla="*/ 1017 w 1522"/>
                <a:gd name="T85" fmla="*/ 469 h 637"/>
                <a:gd name="T86" fmla="*/ 1146 w 1522"/>
                <a:gd name="T87" fmla="*/ 398 h 637"/>
                <a:gd name="T88" fmla="*/ 1261 w 1522"/>
                <a:gd name="T89" fmla="*/ 350 h 637"/>
                <a:gd name="T90" fmla="*/ 1329 w 1522"/>
                <a:gd name="T91" fmla="*/ 334 h 637"/>
                <a:gd name="T92" fmla="*/ 1396 w 1522"/>
                <a:gd name="T93" fmla="*/ 328 h 637"/>
                <a:gd name="T94" fmla="*/ 1437 w 1522"/>
                <a:gd name="T95" fmla="*/ 329 h 637"/>
                <a:gd name="T96" fmla="*/ 1484 w 1522"/>
                <a:gd name="T97" fmla="*/ 320 h 637"/>
                <a:gd name="T98" fmla="*/ 1510 w 1522"/>
                <a:gd name="T99" fmla="*/ 300 h 637"/>
                <a:gd name="T100" fmla="*/ 1522 w 1522"/>
                <a:gd name="T101" fmla="*/ 268 h 637"/>
                <a:gd name="T102" fmla="*/ 1520 w 1522"/>
                <a:gd name="T103" fmla="*/ 230 h 637"/>
                <a:gd name="T104" fmla="*/ 1500 w 1522"/>
                <a:gd name="T105" fmla="*/ 160 h 637"/>
                <a:gd name="T106" fmla="*/ 1462 w 1522"/>
                <a:gd name="T107" fmla="*/ 83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2" h="637">
                  <a:moveTo>
                    <a:pt x="1431" y="33"/>
                  </a:moveTo>
                  <a:lnTo>
                    <a:pt x="1431" y="33"/>
                  </a:lnTo>
                  <a:lnTo>
                    <a:pt x="1373" y="25"/>
                  </a:lnTo>
                  <a:lnTo>
                    <a:pt x="1312" y="16"/>
                  </a:lnTo>
                  <a:lnTo>
                    <a:pt x="1237" y="7"/>
                  </a:lnTo>
                  <a:lnTo>
                    <a:pt x="1197" y="4"/>
                  </a:lnTo>
                  <a:lnTo>
                    <a:pt x="1157" y="1"/>
                  </a:lnTo>
                  <a:lnTo>
                    <a:pt x="1116" y="0"/>
                  </a:lnTo>
                  <a:lnTo>
                    <a:pt x="1079" y="0"/>
                  </a:lnTo>
                  <a:lnTo>
                    <a:pt x="1042" y="3"/>
                  </a:lnTo>
                  <a:lnTo>
                    <a:pt x="1009" y="7"/>
                  </a:lnTo>
                  <a:lnTo>
                    <a:pt x="980" y="13"/>
                  </a:lnTo>
                  <a:lnTo>
                    <a:pt x="966" y="17"/>
                  </a:lnTo>
                  <a:lnTo>
                    <a:pt x="955" y="22"/>
                  </a:lnTo>
                  <a:lnTo>
                    <a:pt x="955" y="22"/>
                  </a:lnTo>
                  <a:lnTo>
                    <a:pt x="933" y="32"/>
                  </a:lnTo>
                  <a:lnTo>
                    <a:pt x="913" y="44"/>
                  </a:lnTo>
                  <a:lnTo>
                    <a:pt x="873" y="67"/>
                  </a:lnTo>
                  <a:lnTo>
                    <a:pt x="837" y="90"/>
                  </a:lnTo>
                  <a:lnTo>
                    <a:pt x="802" y="115"/>
                  </a:lnTo>
                  <a:lnTo>
                    <a:pt x="768" y="137"/>
                  </a:lnTo>
                  <a:lnTo>
                    <a:pt x="735" y="157"/>
                  </a:lnTo>
                  <a:lnTo>
                    <a:pt x="717" y="166"/>
                  </a:lnTo>
                  <a:lnTo>
                    <a:pt x="698" y="175"/>
                  </a:lnTo>
                  <a:lnTo>
                    <a:pt x="679" y="182"/>
                  </a:lnTo>
                  <a:lnTo>
                    <a:pt x="660" y="186"/>
                  </a:lnTo>
                  <a:lnTo>
                    <a:pt x="660" y="186"/>
                  </a:lnTo>
                  <a:lnTo>
                    <a:pt x="618" y="200"/>
                  </a:lnTo>
                  <a:lnTo>
                    <a:pt x="570" y="216"/>
                  </a:lnTo>
                  <a:lnTo>
                    <a:pt x="521" y="234"/>
                  </a:lnTo>
                  <a:lnTo>
                    <a:pt x="496" y="245"/>
                  </a:lnTo>
                  <a:lnTo>
                    <a:pt x="472" y="256"/>
                  </a:lnTo>
                  <a:lnTo>
                    <a:pt x="451" y="268"/>
                  </a:lnTo>
                  <a:lnTo>
                    <a:pt x="432" y="280"/>
                  </a:lnTo>
                  <a:lnTo>
                    <a:pt x="414" y="291"/>
                  </a:lnTo>
                  <a:lnTo>
                    <a:pt x="400" y="303"/>
                  </a:lnTo>
                  <a:lnTo>
                    <a:pt x="389" y="315"/>
                  </a:lnTo>
                  <a:lnTo>
                    <a:pt x="385" y="320"/>
                  </a:lnTo>
                  <a:lnTo>
                    <a:pt x="382" y="326"/>
                  </a:lnTo>
                  <a:lnTo>
                    <a:pt x="381" y="332"/>
                  </a:lnTo>
                  <a:lnTo>
                    <a:pt x="381" y="338"/>
                  </a:lnTo>
                  <a:lnTo>
                    <a:pt x="381" y="344"/>
                  </a:lnTo>
                  <a:lnTo>
                    <a:pt x="382" y="350"/>
                  </a:lnTo>
                  <a:lnTo>
                    <a:pt x="382" y="350"/>
                  </a:lnTo>
                  <a:lnTo>
                    <a:pt x="388" y="360"/>
                  </a:lnTo>
                  <a:lnTo>
                    <a:pt x="394" y="367"/>
                  </a:lnTo>
                  <a:lnTo>
                    <a:pt x="403" y="373"/>
                  </a:lnTo>
                  <a:lnTo>
                    <a:pt x="411" y="377"/>
                  </a:lnTo>
                  <a:lnTo>
                    <a:pt x="421" y="382"/>
                  </a:lnTo>
                  <a:lnTo>
                    <a:pt x="433" y="383"/>
                  </a:lnTo>
                  <a:lnTo>
                    <a:pt x="445" y="383"/>
                  </a:lnTo>
                  <a:lnTo>
                    <a:pt x="459" y="382"/>
                  </a:lnTo>
                  <a:lnTo>
                    <a:pt x="475" y="379"/>
                  </a:lnTo>
                  <a:lnTo>
                    <a:pt x="491" y="376"/>
                  </a:lnTo>
                  <a:lnTo>
                    <a:pt x="531" y="366"/>
                  </a:lnTo>
                  <a:lnTo>
                    <a:pt x="576" y="351"/>
                  </a:lnTo>
                  <a:lnTo>
                    <a:pt x="627" y="335"/>
                  </a:lnTo>
                  <a:lnTo>
                    <a:pt x="627" y="335"/>
                  </a:lnTo>
                  <a:lnTo>
                    <a:pt x="652" y="328"/>
                  </a:lnTo>
                  <a:lnTo>
                    <a:pt x="671" y="323"/>
                  </a:lnTo>
                  <a:lnTo>
                    <a:pt x="682" y="323"/>
                  </a:lnTo>
                  <a:lnTo>
                    <a:pt x="687" y="325"/>
                  </a:lnTo>
                  <a:lnTo>
                    <a:pt x="690" y="325"/>
                  </a:lnTo>
                  <a:lnTo>
                    <a:pt x="692" y="328"/>
                  </a:lnTo>
                  <a:lnTo>
                    <a:pt x="692" y="329"/>
                  </a:lnTo>
                  <a:lnTo>
                    <a:pt x="692" y="337"/>
                  </a:lnTo>
                  <a:lnTo>
                    <a:pt x="688" y="344"/>
                  </a:lnTo>
                  <a:lnTo>
                    <a:pt x="681" y="353"/>
                  </a:lnTo>
                  <a:lnTo>
                    <a:pt x="671" y="363"/>
                  </a:lnTo>
                  <a:lnTo>
                    <a:pt x="659" y="373"/>
                  </a:lnTo>
                  <a:lnTo>
                    <a:pt x="634" y="395"/>
                  </a:lnTo>
                  <a:lnTo>
                    <a:pt x="608" y="412"/>
                  </a:lnTo>
                  <a:lnTo>
                    <a:pt x="586" y="425"/>
                  </a:lnTo>
                  <a:lnTo>
                    <a:pt x="586" y="425"/>
                  </a:lnTo>
                  <a:lnTo>
                    <a:pt x="566" y="434"/>
                  </a:lnTo>
                  <a:lnTo>
                    <a:pt x="544" y="441"/>
                  </a:lnTo>
                  <a:lnTo>
                    <a:pt x="497" y="456"/>
                  </a:lnTo>
                  <a:lnTo>
                    <a:pt x="461" y="465"/>
                  </a:lnTo>
                  <a:lnTo>
                    <a:pt x="446" y="468"/>
                  </a:lnTo>
                  <a:lnTo>
                    <a:pt x="446" y="468"/>
                  </a:lnTo>
                  <a:lnTo>
                    <a:pt x="403" y="468"/>
                  </a:lnTo>
                  <a:lnTo>
                    <a:pt x="356" y="468"/>
                  </a:lnTo>
                  <a:lnTo>
                    <a:pt x="298" y="472"/>
                  </a:lnTo>
                  <a:lnTo>
                    <a:pt x="235" y="478"/>
                  </a:lnTo>
                  <a:lnTo>
                    <a:pt x="203" y="482"/>
                  </a:lnTo>
                  <a:lnTo>
                    <a:pt x="172" y="487"/>
                  </a:lnTo>
                  <a:lnTo>
                    <a:pt x="142" y="494"/>
                  </a:lnTo>
                  <a:lnTo>
                    <a:pt x="113" y="501"/>
                  </a:lnTo>
                  <a:lnTo>
                    <a:pt x="86" y="510"/>
                  </a:lnTo>
                  <a:lnTo>
                    <a:pt x="63" y="520"/>
                  </a:lnTo>
                  <a:lnTo>
                    <a:pt x="63" y="520"/>
                  </a:lnTo>
                  <a:lnTo>
                    <a:pt x="43" y="532"/>
                  </a:lnTo>
                  <a:lnTo>
                    <a:pt x="28" y="543"/>
                  </a:lnTo>
                  <a:lnTo>
                    <a:pt x="16" y="554"/>
                  </a:lnTo>
                  <a:lnTo>
                    <a:pt x="8" y="565"/>
                  </a:lnTo>
                  <a:lnTo>
                    <a:pt x="2" y="576"/>
                  </a:lnTo>
                  <a:lnTo>
                    <a:pt x="0" y="586"/>
                  </a:lnTo>
                  <a:lnTo>
                    <a:pt x="0" y="596"/>
                  </a:lnTo>
                  <a:lnTo>
                    <a:pt x="2" y="605"/>
                  </a:lnTo>
                  <a:lnTo>
                    <a:pt x="6" y="612"/>
                  </a:lnTo>
                  <a:lnTo>
                    <a:pt x="12" y="619"/>
                  </a:lnTo>
                  <a:lnTo>
                    <a:pt x="19" y="625"/>
                  </a:lnTo>
                  <a:lnTo>
                    <a:pt x="28" y="631"/>
                  </a:lnTo>
                  <a:lnTo>
                    <a:pt x="37" y="634"/>
                  </a:lnTo>
                  <a:lnTo>
                    <a:pt x="47" y="635"/>
                  </a:lnTo>
                  <a:lnTo>
                    <a:pt x="57" y="637"/>
                  </a:lnTo>
                  <a:lnTo>
                    <a:pt x="66" y="635"/>
                  </a:lnTo>
                  <a:lnTo>
                    <a:pt x="66" y="635"/>
                  </a:lnTo>
                  <a:lnTo>
                    <a:pt x="95" y="629"/>
                  </a:lnTo>
                  <a:lnTo>
                    <a:pt x="142" y="624"/>
                  </a:lnTo>
                  <a:lnTo>
                    <a:pt x="201" y="618"/>
                  </a:lnTo>
                  <a:lnTo>
                    <a:pt x="271" y="613"/>
                  </a:lnTo>
                  <a:lnTo>
                    <a:pt x="346" y="608"/>
                  </a:lnTo>
                  <a:lnTo>
                    <a:pt x="420" y="603"/>
                  </a:lnTo>
                  <a:lnTo>
                    <a:pt x="490" y="602"/>
                  </a:lnTo>
                  <a:lnTo>
                    <a:pt x="551" y="600"/>
                  </a:lnTo>
                  <a:lnTo>
                    <a:pt x="551" y="600"/>
                  </a:lnTo>
                  <a:lnTo>
                    <a:pt x="652" y="602"/>
                  </a:lnTo>
                  <a:lnTo>
                    <a:pt x="729" y="602"/>
                  </a:lnTo>
                  <a:lnTo>
                    <a:pt x="761" y="600"/>
                  </a:lnTo>
                  <a:lnTo>
                    <a:pt x="787" y="599"/>
                  </a:lnTo>
                  <a:lnTo>
                    <a:pt x="811" y="594"/>
                  </a:lnTo>
                  <a:lnTo>
                    <a:pt x="831" y="589"/>
                  </a:lnTo>
                  <a:lnTo>
                    <a:pt x="831" y="589"/>
                  </a:lnTo>
                  <a:lnTo>
                    <a:pt x="844" y="583"/>
                  </a:lnTo>
                  <a:lnTo>
                    <a:pt x="862" y="571"/>
                  </a:lnTo>
                  <a:lnTo>
                    <a:pt x="913" y="538"/>
                  </a:lnTo>
                  <a:lnTo>
                    <a:pt x="980" y="492"/>
                  </a:lnTo>
                  <a:lnTo>
                    <a:pt x="1017" y="469"/>
                  </a:lnTo>
                  <a:lnTo>
                    <a:pt x="1058" y="444"/>
                  </a:lnTo>
                  <a:lnTo>
                    <a:pt x="1100" y="420"/>
                  </a:lnTo>
                  <a:lnTo>
                    <a:pt x="1146" y="398"/>
                  </a:lnTo>
                  <a:lnTo>
                    <a:pt x="1191" y="376"/>
                  </a:lnTo>
                  <a:lnTo>
                    <a:pt x="1237" y="358"/>
                  </a:lnTo>
                  <a:lnTo>
                    <a:pt x="1261" y="350"/>
                  </a:lnTo>
                  <a:lnTo>
                    <a:pt x="1283" y="344"/>
                  </a:lnTo>
                  <a:lnTo>
                    <a:pt x="1306" y="338"/>
                  </a:lnTo>
                  <a:lnTo>
                    <a:pt x="1329" y="334"/>
                  </a:lnTo>
                  <a:lnTo>
                    <a:pt x="1351" y="329"/>
                  </a:lnTo>
                  <a:lnTo>
                    <a:pt x="1374" y="328"/>
                  </a:lnTo>
                  <a:lnTo>
                    <a:pt x="1396" y="328"/>
                  </a:lnTo>
                  <a:lnTo>
                    <a:pt x="1417" y="328"/>
                  </a:lnTo>
                  <a:lnTo>
                    <a:pt x="1417" y="328"/>
                  </a:lnTo>
                  <a:lnTo>
                    <a:pt x="1437" y="329"/>
                  </a:lnTo>
                  <a:lnTo>
                    <a:pt x="1455" y="328"/>
                  </a:lnTo>
                  <a:lnTo>
                    <a:pt x="1471" y="325"/>
                  </a:lnTo>
                  <a:lnTo>
                    <a:pt x="1484" y="320"/>
                  </a:lnTo>
                  <a:lnTo>
                    <a:pt x="1494" y="315"/>
                  </a:lnTo>
                  <a:lnTo>
                    <a:pt x="1503" y="307"/>
                  </a:lnTo>
                  <a:lnTo>
                    <a:pt x="1510" y="300"/>
                  </a:lnTo>
                  <a:lnTo>
                    <a:pt x="1516" y="290"/>
                  </a:lnTo>
                  <a:lnTo>
                    <a:pt x="1519" y="280"/>
                  </a:lnTo>
                  <a:lnTo>
                    <a:pt x="1522" y="268"/>
                  </a:lnTo>
                  <a:lnTo>
                    <a:pt x="1522" y="256"/>
                  </a:lnTo>
                  <a:lnTo>
                    <a:pt x="1522" y="243"/>
                  </a:lnTo>
                  <a:lnTo>
                    <a:pt x="1520" y="230"/>
                  </a:lnTo>
                  <a:lnTo>
                    <a:pt x="1517" y="216"/>
                  </a:lnTo>
                  <a:lnTo>
                    <a:pt x="1510" y="188"/>
                  </a:lnTo>
                  <a:lnTo>
                    <a:pt x="1500" y="160"/>
                  </a:lnTo>
                  <a:lnTo>
                    <a:pt x="1487" y="132"/>
                  </a:lnTo>
                  <a:lnTo>
                    <a:pt x="1473" y="106"/>
                  </a:lnTo>
                  <a:lnTo>
                    <a:pt x="1462" y="83"/>
                  </a:lnTo>
                  <a:lnTo>
                    <a:pt x="1440" y="46"/>
                  </a:lnTo>
                  <a:lnTo>
                    <a:pt x="1431" y="33"/>
                  </a:lnTo>
                  <a:close/>
                </a:path>
              </a:pathLst>
            </a:custGeom>
            <a:solidFill>
              <a:srgbClr val="ECBBA4"/>
            </a:solidFill>
            <a:ln w="9525">
              <a:solidFill>
                <a:schemeClr val="bg1"/>
              </a:solidFill>
              <a:round/>
            </a:ln>
          </p:spPr>
          <p:txBody>
            <a:bodyPr anchor="ctr"/>
            <a:lstStyle/>
            <a:p>
              <a:pPr algn="ctr"/>
              <a:endParaRPr>
                <a:cs typeface="+mn-ea"/>
                <a:sym typeface="+mn-lt"/>
              </a:endParaRPr>
            </a:p>
          </p:txBody>
        </p:sp>
        <p:sp>
          <p:nvSpPr>
            <p:cNvPr id="3" name="Rectangle 27"/>
            <p:cNvSpPr/>
            <p:nvPr/>
          </p:nvSpPr>
          <p:spPr bwMode="auto">
            <a:xfrm>
              <a:off x="3667126" y="3086101"/>
              <a:ext cx="69850" cy="236538"/>
            </a:xfrm>
            <a:prstGeom prst="rect">
              <a:avLst/>
            </a:prstGeom>
            <a:solidFill>
              <a:schemeClr val="bg2">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sp>
          <p:nvSpPr>
            <p:cNvPr id="57" name="Rectangle 28"/>
            <p:cNvSpPr/>
            <p:nvPr/>
          </p:nvSpPr>
          <p:spPr bwMode="auto">
            <a:xfrm>
              <a:off x="3714751" y="3071813"/>
              <a:ext cx="396875" cy="263525"/>
            </a:xfrm>
            <a:prstGeom prst="rect">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cs typeface="+mn-ea"/>
                <a:sym typeface="+mn-lt"/>
              </a:endParaRPr>
            </a:p>
          </p:txBody>
        </p:sp>
      </p:grpSp>
      <p:sp>
        <p:nvSpPr>
          <p:cNvPr id="27" name="文本框 26"/>
          <p:cNvSpPr txBox="1"/>
          <p:nvPr/>
        </p:nvSpPr>
        <p:spPr>
          <a:xfrm>
            <a:off x="803910" y="1085215"/>
            <a:ext cx="6662420" cy="2861310"/>
          </a:xfrm>
          <a:prstGeom prst="rect">
            <a:avLst/>
          </a:prstGeom>
          <a:noFill/>
        </p:spPr>
        <p:txBody>
          <a:bodyPr wrap="square" rtlCol="0">
            <a:spAutoFit/>
          </a:bodyPr>
          <a:lstStyle/>
          <a:p>
            <a:r>
              <a:rPr lang="en-US" altLang="zh-CN"/>
              <a:t>    </a:t>
            </a:r>
            <a:r>
              <a:rPr lang="zh-CN" altLang="en-US"/>
              <a:t>上图所示的3D结构侧写表的结果与肌红蛋白序列构建的序列侧写表的结果在性质上相似，但有两个重要的不同之处。</a:t>
            </a:r>
          </a:p>
          <a:p>
            <a:r>
              <a:rPr lang="en-US" altLang="zh-CN"/>
              <a:t>   </a:t>
            </a:r>
            <a:r>
              <a:rPr lang="zh-CN" altLang="en-US"/>
              <a:t>首先，由于没有使用特定的序列信息来构建侧写表，抹香鲸肌红蛋白不是数据库中得分最高的蛋白质序列，在序列同源性搜索中，抹香鲸的肌红蛋白序列必须是得分最高的序列，因为它会产生完美的匹配。</a:t>
            </a:r>
          </a:p>
          <a:p>
            <a:r>
              <a:rPr lang="en-US" altLang="zh-CN"/>
              <a:t>   </a:t>
            </a:r>
            <a:r>
              <a:rPr lang="zh-CN" altLang="en-US"/>
              <a:t>第二，与从抹香鲸肌红蛋白序列计算的序列侧写表相比，3D结构侧写表对珠蛋白序列的选择性更强。</a:t>
            </a:r>
          </a:p>
          <a:p>
            <a:r>
              <a:rPr lang="zh-CN" altLang="en-US"/>
              <a:t>结果表明，与序列同源性搜索相比，三维结构侧写表对特定序列关系的敏感度较低，而对总体结构相似性的敏感度较高。</a:t>
            </a:r>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flipH="1">
            <a:off x="8942070" y="4966970"/>
            <a:ext cx="6493397" cy="2316480"/>
          </a:xfrm>
          <a:prstGeom prst="rect">
            <a:avLst/>
          </a:prstGeom>
        </p:spPr>
      </p:pic>
      <p:pic>
        <p:nvPicPr>
          <p:cNvPr id="5" name="图片 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45" name="TextBox 44"/>
          <p:cNvSpPr txBox="1"/>
          <p:nvPr/>
        </p:nvSpPr>
        <p:spPr>
          <a:xfrm>
            <a:off x="56659" y="6619582"/>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schemeClr val="bg1"/>
                </a:solidFill>
                <a:effectLst/>
                <a:uLnTx/>
                <a:uFillTx/>
              </a:rPr>
              <a:t>PPT</a:t>
            </a:r>
            <a:r>
              <a:rPr kumimoji="0" lang="zh-CN" altLang="en-US" sz="100" b="0" i="0" u="none" strike="noStrike" kern="0" cap="none" spc="0" normalizeH="0" baseline="0" noProof="0" dirty="0">
                <a:ln>
                  <a:noFill/>
                </a:ln>
                <a:solidFill>
                  <a:schemeClr val="bg1"/>
                </a:solidFill>
                <a:effectLst/>
                <a:uLnTx/>
                <a:uFillTx/>
              </a:rPr>
              <a:t>下载 </a:t>
            </a:r>
            <a:r>
              <a:rPr kumimoji="0" lang="en-US" altLang="zh-CN" sz="100" b="0" i="0" u="none" strike="noStrike" kern="0" cap="none" spc="0" normalizeH="0" baseline="0" noProof="0" dirty="0">
                <a:ln>
                  <a:noFill/>
                </a:ln>
                <a:solidFill>
                  <a:schemeClr val="bg1"/>
                </a:solidFill>
                <a:effectLst/>
                <a:uLnTx/>
                <a:uFillTx/>
              </a:rPr>
              <a:t>http://www.1ppt.com/xiazai/</a:t>
            </a:r>
          </a:p>
        </p:txBody>
      </p:sp>
      <p:sp>
        <p:nvSpPr>
          <p:cNvPr id="21" name="文本框 20"/>
          <p:cNvSpPr txBox="1"/>
          <p:nvPr/>
        </p:nvSpPr>
        <p:spPr>
          <a:xfrm>
            <a:off x="688975" y="329565"/>
            <a:ext cx="5153025" cy="706755"/>
          </a:xfrm>
          <a:prstGeom prst="rect">
            <a:avLst/>
          </a:prstGeom>
          <a:noFill/>
        </p:spPr>
        <p:txBody>
          <a:bodyPr wrap="square" rtlCol="0">
            <a:spAutoFit/>
          </a:bodyPr>
          <a:lstStyle/>
          <a:p>
            <a:r>
              <a:rPr lang="zh-CN" altLang="en-US" sz="4000" b="1"/>
              <a:t>环腺苷酸蛋白（</a:t>
            </a:r>
            <a:r>
              <a:rPr lang="en-US" altLang="zh-CN" sz="4000" b="1"/>
              <a:t>CRP</a:t>
            </a:r>
            <a:r>
              <a:rPr lang="zh-CN" altLang="en-US" sz="4000" b="1"/>
              <a:t>）</a:t>
            </a:r>
          </a:p>
        </p:txBody>
      </p:sp>
      <p:sp>
        <p:nvSpPr>
          <p:cNvPr id="22" name="文本框 21"/>
          <p:cNvSpPr txBox="1"/>
          <p:nvPr/>
        </p:nvSpPr>
        <p:spPr>
          <a:xfrm>
            <a:off x="1012190" y="1536700"/>
            <a:ext cx="9314180" cy="645160"/>
          </a:xfrm>
          <a:prstGeom prst="rect">
            <a:avLst/>
          </a:prstGeom>
          <a:noFill/>
        </p:spPr>
        <p:txBody>
          <a:bodyPr wrap="square" rtlCol="0">
            <a:spAutoFit/>
          </a:bodyPr>
          <a:lstStyle/>
          <a:p>
            <a:r>
              <a:rPr lang="zh-CN" altLang="en-US"/>
              <a:t>CRP是一种DNA结合蛋白，当与效应分子cAMP结合时，负责转录的激活。它的序列与许多其他DNA结合蛋白和依赖于cAMP的蛋白激酶家族类似。</a:t>
            </a:r>
          </a:p>
        </p:txBody>
      </p:sp>
      <p:pic>
        <p:nvPicPr>
          <p:cNvPr id="24" name="图片 2"/>
          <p:cNvPicPr>
            <a:picLocks noChangeAspect="1"/>
          </p:cNvPicPr>
          <p:nvPr/>
        </p:nvPicPr>
        <p:blipFill>
          <a:blip r:embed="rId5"/>
          <a:srcRect t="11075" r="-545" b="67777"/>
          <a:stretch>
            <a:fillRect/>
          </a:stretch>
        </p:blipFill>
        <p:spPr>
          <a:xfrm>
            <a:off x="840105" y="2441893"/>
            <a:ext cx="5275580" cy="1444625"/>
          </a:xfrm>
          <a:prstGeom prst="rect">
            <a:avLst/>
          </a:prstGeom>
          <a:noFill/>
          <a:ln>
            <a:noFill/>
          </a:ln>
        </p:spPr>
      </p:pic>
      <p:sp>
        <p:nvSpPr>
          <p:cNvPr id="25" name="文本框 24"/>
          <p:cNvSpPr txBox="1"/>
          <p:nvPr/>
        </p:nvSpPr>
        <p:spPr>
          <a:xfrm>
            <a:off x="840105" y="3994150"/>
            <a:ext cx="5992495" cy="2306955"/>
          </a:xfrm>
          <a:prstGeom prst="rect">
            <a:avLst/>
          </a:prstGeom>
          <a:noFill/>
        </p:spPr>
        <p:txBody>
          <a:bodyPr wrap="square" rtlCol="0">
            <a:spAutoFit/>
          </a:bodyPr>
          <a:lstStyle/>
          <a:p>
            <a:r>
              <a:rPr lang="zh-CN" altLang="en-US" sz="1600"/>
              <a:t>CRP序列同源性搜索和兼容性搜索的比较。</a:t>
            </a:r>
          </a:p>
          <a:p>
            <a:r>
              <a:rPr lang="zh-CN" altLang="en-US" sz="1600"/>
              <a:t>列出所有序列同源性搜索和兼容性搜索中Z score 高于6.0的蛋白质，Z score（1D）是指利用大肠杆菌CRP序列构建的序列谱进行序列同源性搜索得到的得分。Z score（3D）是指利用大肠杆菌 CPR结构构建的3D侧写表进行结构兼容性搜索得到的得分。Present identity指的是与BESTFIT程序对齐的序列中相同氨基酸的百分比，对于序列同源性搜索，gap-opening罚分是4.5,gap-extension 罚分是0.05,序列兼容性搜索gap-opening罚分是5.0,gap-extension罚分是0.05</a:t>
            </a:r>
          </a:p>
        </p:txBody>
      </p:sp>
      <p:sp>
        <p:nvSpPr>
          <p:cNvPr id="28" name="文本框 27"/>
          <p:cNvSpPr txBox="1"/>
          <p:nvPr/>
        </p:nvSpPr>
        <p:spPr>
          <a:xfrm>
            <a:off x="7642225" y="2442210"/>
            <a:ext cx="4053205" cy="3415030"/>
          </a:xfrm>
          <a:prstGeom prst="rect">
            <a:avLst/>
          </a:prstGeom>
          <a:noFill/>
        </p:spPr>
        <p:txBody>
          <a:bodyPr wrap="square" rtlCol="0">
            <a:spAutoFit/>
          </a:bodyPr>
          <a:lstStyle/>
          <a:p>
            <a:r>
              <a:rPr lang="zh-CN" altLang="en-US"/>
              <a:t>从该表中可以看到两种侧写表都检测到CRP与fnr and FixK蛋白（fnr and FixK 蛋白都是已知的DNA结合蛋白）以及和一种来自干酪乳酸菌的假设蛋白之间都有显著关系。</a:t>
            </a:r>
          </a:p>
          <a:p>
            <a:r>
              <a:rPr lang="zh-CN" altLang="en-US"/>
              <a:t>然而，3D侧写表也检测到CRP和依赖cAMP蛋白激酶家族之间的结构关系，而序列图谱并没有检测到这种关系。显然，3D兼容性搜索能够检测到远端关系（远低于25%的序列的一致性水平），而这通常很难通过序列相似性检测到。</a:t>
            </a:r>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1"/>
            <a:ext cx="12192000" cy="2316481"/>
          </a:xfrm>
          <a:prstGeom prst="rect">
            <a:avLst/>
          </a:prstGeom>
        </p:spPr>
      </p:pic>
      <p:pic>
        <p:nvPicPr>
          <p:cNvPr id="7" name="图片 6"/>
          <p:cNvPicPr>
            <a:picLocks noChangeAspect="1"/>
          </p:cNvPicPr>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a:off x="0" y="4541520"/>
            <a:ext cx="6493397" cy="2316480"/>
          </a:xfrm>
          <a:prstGeom prst="rect">
            <a:avLst/>
          </a:prstGeom>
        </p:spPr>
      </p:pic>
      <p:pic>
        <p:nvPicPr>
          <p:cNvPr id="8" name="图片 7"/>
          <p:cNvPicPr>
            <a:picLocks noChangeAspect="1"/>
          </p:cNvPicPr>
          <p:nvPr/>
        </p:nvPicPr>
        <p:blipFill rotWithShape="1">
          <a:blip r:embed="rId3">
            <a:grayscl/>
            <a:extLst>
              <a:ext uri="{28A0092B-C50C-407E-A947-70E740481C1C}">
                <a14:useLocalDpi xmlns:a14="http://schemas.microsoft.com/office/drawing/2010/main" val="0"/>
              </a:ext>
            </a:extLst>
          </a:blip>
          <a:srcRect l="59125" b="3346"/>
          <a:stretch>
            <a:fillRect/>
          </a:stretch>
        </p:blipFill>
        <p:spPr>
          <a:xfrm>
            <a:off x="8538110" y="3200400"/>
            <a:ext cx="3653889" cy="3657599"/>
          </a:xfrm>
          <a:prstGeom prst="rect">
            <a:avLst/>
          </a:prstGeom>
        </p:spPr>
      </p:pic>
      <p:sp>
        <p:nvSpPr>
          <p:cNvPr id="2" name="Flowchart: Preparation 1"/>
          <p:cNvSpPr/>
          <p:nvPr/>
        </p:nvSpPr>
        <p:spPr>
          <a:xfrm rot="5400000">
            <a:off x="2439035" y="3123565"/>
            <a:ext cx="737870" cy="745490"/>
          </a:xfrm>
          <a:prstGeom prst="ellipse">
            <a:avLst/>
          </a:pr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 name="矩形 3"/>
          <p:cNvSpPr/>
          <p:nvPr/>
        </p:nvSpPr>
        <p:spPr>
          <a:xfrm>
            <a:off x="1614465" y="3975311"/>
            <a:ext cx="2387498" cy="499624"/>
          </a:xfrm>
          <a:prstGeom prst="rect">
            <a:avLst/>
          </a:prstGeom>
        </p:spPr>
        <p:txBody>
          <a:bodyPr vert="horz" wrap="square">
            <a:spAutoFit/>
          </a:bodyPr>
          <a:lstStyle/>
          <a:p>
            <a:pPr algn="ctr">
              <a:lnSpc>
                <a:spcPct val="150000"/>
              </a:lnSpc>
            </a:pPr>
            <a:r>
              <a:rPr lang="zh-CN" altLang="en-US" sz="2000" dirty="0">
                <a:solidFill>
                  <a:schemeClr val="accent1"/>
                </a:solidFill>
                <a:cs typeface="+mn-ea"/>
                <a:sym typeface="+mn-lt"/>
              </a:rPr>
              <a:t>问题提出的背景</a:t>
            </a:r>
          </a:p>
        </p:txBody>
      </p:sp>
      <p:sp>
        <p:nvSpPr>
          <p:cNvPr id="6" name="矩形 5"/>
          <p:cNvSpPr/>
          <p:nvPr/>
        </p:nvSpPr>
        <p:spPr>
          <a:xfrm>
            <a:off x="1825540" y="3189548"/>
            <a:ext cx="1965348" cy="584775"/>
          </a:xfrm>
          <a:prstGeom prst="rect">
            <a:avLst/>
          </a:prstGeom>
        </p:spPr>
        <p:txBody>
          <a:bodyPr vert="horz" wrap="square">
            <a:spAutoFit/>
          </a:bodyPr>
          <a:lstStyle/>
          <a:p>
            <a:pPr algn="ctr"/>
            <a:r>
              <a:rPr lang="en-US" altLang="zh-CN" sz="3200" dirty="0">
                <a:solidFill>
                  <a:schemeClr val="accent1"/>
                </a:solidFill>
                <a:cs typeface="+mn-ea"/>
                <a:sym typeface="+mn-lt"/>
              </a:rPr>
              <a:t>01</a:t>
            </a:r>
          </a:p>
        </p:txBody>
      </p:sp>
      <p:sp>
        <p:nvSpPr>
          <p:cNvPr id="29" name="矩形 28"/>
          <p:cNvSpPr/>
          <p:nvPr/>
        </p:nvSpPr>
        <p:spPr>
          <a:xfrm>
            <a:off x="3744589" y="3975311"/>
            <a:ext cx="2480098" cy="499624"/>
          </a:xfrm>
          <a:prstGeom prst="rect">
            <a:avLst/>
          </a:prstGeom>
        </p:spPr>
        <p:txBody>
          <a:bodyPr vert="horz" wrap="square">
            <a:spAutoFit/>
          </a:bodyPr>
          <a:lstStyle/>
          <a:p>
            <a:pPr algn="ctr">
              <a:lnSpc>
                <a:spcPct val="150000"/>
              </a:lnSpc>
            </a:pPr>
            <a:r>
              <a:rPr lang="zh-CN" altLang="en-US" sz="2000" dirty="0">
                <a:solidFill>
                  <a:schemeClr val="accent1"/>
                </a:solidFill>
                <a:cs typeface="+mn-ea"/>
                <a:sym typeface="+mn-lt"/>
              </a:rPr>
              <a:t>问题的发展</a:t>
            </a:r>
          </a:p>
        </p:txBody>
      </p:sp>
      <p:sp>
        <p:nvSpPr>
          <p:cNvPr id="30" name="矩形 29"/>
          <p:cNvSpPr/>
          <p:nvPr/>
        </p:nvSpPr>
        <p:spPr>
          <a:xfrm>
            <a:off x="4001964" y="3189548"/>
            <a:ext cx="1965348" cy="584775"/>
          </a:xfrm>
          <a:prstGeom prst="rect">
            <a:avLst/>
          </a:prstGeom>
        </p:spPr>
        <p:txBody>
          <a:bodyPr vert="horz" wrap="square">
            <a:spAutoFit/>
          </a:bodyPr>
          <a:lstStyle/>
          <a:p>
            <a:pPr algn="ctr"/>
            <a:r>
              <a:rPr lang="en-US" altLang="zh-CN" sz="3200" dirty="0">
                <a:solidFill>
                  <a:schemeClr val="accent1"/>
                </a:solidFill>
                <a:cs typeface="+mn-ea"/>
                <a:sym typeface="+mn-lt"/>
              </a:rPr>
              <a:t>02</a:t>
            </a:r>
          </a:p>
        </p:txBody>
      </p:sp>
      <p:sp>
        <p:nvSpPr>
          <p:cNvPr id="33" name="矩形 32"/>
          <p:cNvSpPr/>
          <p:nvPr/>
        </p:nvSpPr>
        <p:spPr>
          <a:xfrm>
            <a:off x="5921013" y="3975311"/>
            <a:ext cx="2480098" cy="499624"/>
          </a:xfrm>
          <a:prstGeom prst="rect">
            <a:avLst/>
          </a:prstGeom>
        </p:spPr>
        <p:txBody>
          <a:bodyPr vert="horz" wrap="square">
            <a:spAutoFit/>
          </a:bodyPr>
          <a:lstStyle/>
          <a:p>
            <a:pPr algn="ctr">
              <a:lnSpc>
                <a:spcPct val="150000"/>
              </a:lnSpc>
            </a:pPr>
            <a:r>
              <a:rPr lang="en-US" altLang="zh-CN" sz="2000" dirty="0">
                <a:solidFill>
                  <a:schemeClr val="accent1"/>
                </a:solidFill>
                <a:cs typeface="+mn-ea"/>
                <a:sym typeface="+mn-lt"/>
              </a:rPr>
              <a:t>3D-1D score</a:t>
            </a:r>
            <a:r>
              <a:rPr lang="zh-CN" altLang="en-US" sz="2000" dirty="0">
                <a:solidFill>
                  <a:schemeClr val="accent1"/>
                </a:solidFill>
                <a:cs typeface="+mn-ea"/>
                <a:sym typeface="+mn-lt"/>
              </a:rPr>
              <a:t>方法</a:t>
            </a:r>
          </a:p>
        </p:txBody>
      </p:sp>
      <p:sp>
        <p:nvSpPr>
          <p:cNvPr id="34" name="矩形 33"/>
          <p:cNvSpPr/>
          <p:nvPr/>
        </p:nvSpPr>
        <p:spPr>
          <a:xfrm>
            <a:off x="6178388" y="3189548"/>
            <a:ext cx="1965348" cy="584775"/>
          </a:xfrm>
          <a:prstGeom prst="rect">
            <a:avLst/>
          </a:prstGeom>
        </p:spPr>
        <p:txBody>
          <a:bodyPr vert="horz" wrap="square">
            <a:spAutoFit/>
          </a:bodyPr>
          <a:lstStyle/>
          <a:p>
            <a:pPr algn="ctr"/>
            <a:r>
              <a:rPr lang="en-US" altLang="zh-CN" sz="3200" dirty="0">
                <a:solidFill>
                  <a:schemeClr val="accent1"/>
                </a:solidFill>
                <a:cs typeface="+mn-ea"/>
                <a:sym typeface="+mn-lt"/>
              </a:rPr>
              <a:t>03</a:t>
            </a:r>
          </a:p>
        </p:txBody>
      </p:sp>
      <p:sp>
        <p:nvSpPr>
          <p:cNvPr id="37" name="矩形 36"/>
          <p:cNvSpPr/>
          <p:nvPr/>
        </p:nvSpPr>
        <p:spPr>
          <a:xfrm>
            <a:off x="8097437" y="3975311"/>
            <a:ext cx="2480098" cy="499624"/>
          </a:xfrm>
          <a:prstGeom prst="rect">
            <a:avLst/>
          </a:prstGeom>
        </p:spPr>
        <p:txBody>
          <a:bodyPr vert="horz" wrap="square">
            <a:spAutoFit/>
          </a:bodyPr>
          <a:lstStyle/>
          <a:p>
            <a:pPr algn="ctr">
              <a:lnSpc>
                <a:spcPct val="150000"/>
              </a:lnSpc>
            </a:pPr>
            <a:r>
              <a:rPr lang="zh-CN" altLang="en-US" sz="2000" dirty="0">
                <a:solidFill>
                  <a:schemeClr val="accent1"/>
                </a:solidFill>
                <a:cs typeface="+mn-ea"/>
                <a:sym typeface="+mn-lt"/>
              </a:rPr>
              <a:t>四种蛋白的例子</a:t>
            </a:r>
            <a:endParaRPr lang="en-US" altLang="zh-CN" sz="2000" dirty="0">
              <a:solidFill>
                <a:schemeClr val="accent1"/>
              </a:solidFill>
              <a:cs typeface="+mn-ea"/>
              <a:sym typeface="+mn-lt"/>
            </a:endParaRPr>
          </a:p>
        </p:txBody>
      </p:sp>
      <p:sp>
        <p:nvSpPr>
          <p:cNvPr id="38" name="矩形 37"/>
          <p:cNvSpPr/>
          <p:nvPr/>
        </p:nvSpPr>
        <p:spPr>
          <a:xfrm>
            <a:off x="8354812" y="3189548"/>
            <a:ext cx="1965348" cy="584775"/>
          </a:xfrm>
          <a:prstGeom prst="rect">
            <a:avLst/>
          </a:prstGeom>
        </p:spPr>
        <p:txBody>
          <a:bodyPr vert="horz" wrap="square">
            <a:spAutoFit/>
          </a:bodyPr>
          <a:lstStyle/>
          <a:p>
            <a:pPr algn="ctr"/>
            <a:r>
              <a:rPr lang="en-US" altLang="zh-CN" sz="3200" dirty="0">
                <a:solidFill>
                  <a:schemeClr val="accent1"/>
                </a:solidFill>
                <a:cs typeface="+mn-ea"/>
                <a:sym typeface="+mn-lt"/>
              </a:rPr>
              <a:t>04</a:t>
            </a:r>
          </a:p>
        </p:txBody>
      </p:sp>
      <p:sp>
        <p:nvSpPr>
          <p:cNvPr id="39" name="矩形 38"/>
          <p:cNvSpPr/>
          <p:nvPr/>
        </p:nvSpPr>
        <p:spPr>
          <a:xfrm>
            <a:off x="4612098" y="1434584"/>
            <a:ext cx="3200214" cy="1069845"/>
          </a:xfrm>
          <a:prstGeom prst="rect">
            <a:avLst/>
          </a:prstGeom>
        </p:spPr>
        <p:txBody>
          <a:bodyPr vert="horz" wrap="square">
            <a:spAutoFit/>
          </a:bodyPr>
          <a:lstStyle/>
          <a:p>
            <a:pPr algn="dist">
              <a:lnSpc>
                <a:spcPct val="150000"/>
              </a:lnSpc>
            </a:pPr>
            <a:r>
              <a:rPr lang="zh-CN" altLang="en-US" sz="4800" dirty="0">
                <a:solidFill>
                  <a:schemeClr val="accent1"/>
                </a:solidFill>
                <a:cs typeface="+mn-ea"/>
                <a:sym typeface="+mn-lt"/>
              </a:rPr>
              <a:t>目录</a:t>
            </a:r>
            <a:r>
              <a:rPr lang="en-US" altLang="zh-CN" sz="2400" dirty="0">
                <a:solidFill>
                  <a:schemeClr val="accent1"/>
                </a:solidFill>
                <a:cs typeface="+mn-ea"/>
                <a:sym typeface="+mn-lt"/>
              </a:rPr>
              <a:t>/</a:t>
            </a:r>
            <a:r>
              <a:rPr lang="en-US" altLang="zh-CN" sz="2000" dirty="0">
                <a:solidFill>
                  <a:schemeClr val="accent1"/>
                </a:solidFill>
                <a:cs typeface="+mn-ea"/>
                <a:sym typeface="+mn-lt"/>
              </a:rPr>
              <a:t>CONTENTS</a:t>
            </a:r>
            <a:endParaRPr lang="zh-CN" altLang="en-US" sz="2400" dirty="0">
              <a:solidFill>
                <a:schemeClr val="accent1"/>
              </a:solidFill>
              <a:cs typeface="+mn-ea"/>
              <a:sym typeface="+mn-lt"/>
            </a:endParaRPr>
          </a:p>
        </p:txBody>
      </p:sp>
      <p:sp>
        <p:nvSpPr>
          <p:cNvPr id="40" name="Flowchart: Preparation 1"/>
          <p:cNvSpPr/>
          <p:nvPr/>
        </p:nvSpPr>
        <p:spPr>
          <a:xfrm rot="5400000">
            <a:off x="4615815" y="3123565"/>
            <a:ext cx="737870" cy="745490"/>
          </a:xfrm>
          <a:prstGeom prst="ellipse">
            <a:avLst/>
          </a:pr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1" name="Flowchart: Preparation 1"/>
          <p:cNvSpPr/>
          <p:nvPr/>
        </p:nvSpPr>
        <p:spPr>
          <a:xfrm rot="5400000">
            <a:off x="6791960" y="3123565"/>
            <a:ext cx="737870" cy="745490"/>
          </a:xfrm>
          <a:prstGeom prst="ellipse">
            <a:avLst/>
          </a:pr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2" name="Flowchart: Preparation 1"/>
          <p:cNvSpPr/>
          <p:nvPr/>
        </p:nvSpPr>
        <p:spPr>
          <a:xfrm rot="5400000">
            <a:off x="8968740" y="3107055"/>
            <a:ext cx="737870" cy="745490"/>
          </a:xfrm>
          <a:prstGeom prst="ellipse">
            <a:avLst/>
          </a:prstGeom>
          <a:noFill/>
          <a:ln w="190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 name="11"/>
          <p:cNvSpPr/>
          <p:nvPr userDrawn="1"/>
        </p:nvSpPr>
        <p:spPr>
          <a:xfrm rot="5400000">
            <a:off x="5389880" y="1453515"/>
            <a:ext cx="1410970" cy="1372235"/>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par>
                                <p:cTn id="10" presetID="16" presetClass="entr" presetSubtype="21"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arn(inVertical)">
                                      <p:cBhvr>
                                        <p:cTn id="12" dur="500"/>
                                        <p:tgtEl>
                                          <p:spTgt spid="39"/>
                                        </p:tgtEl>
                                      </p:cBhvr>
                                    </p:animEffect>
                                  </p:childTnLst>
                                </p:cTn>
                              </p:par>
                            </p:childTnLst>
                          </p:cTn>
                        </p:par>
                        <p:par>
                          <p:cTn id="13" fill="hold">
                            <p:stCondLst>
                              <p:cond delay="1000"/>
                            </p:stCondLst>
                            <p:childTnLst>
                              <p:par>
                                <p:cTn id="14" presetID="47"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anim calcmode="lin" valueType="num">
                                      <p:cBhvr>
                                        <p:cTn id="27" dur="1000" fill="hold"/>
                                        <p:tgtEl>
                                          <p:spTgt spid="29"/>
                                        </p:tgtEl>
                                        <p:attrNameLst>
                                          <p:attrName>ppt_x</p:attrName>
                                        </p:attrNameLst>
                                      </p:cBhvr>
                                      <p:tavLst>
                                        <p:tav tm="0">
                                          <p:val>
                                            <p:strVal val="#ppt_x"/>
                                          </p:val>
                                        </p:tav>
                                        <p:tav tm="100000">
                                          <p:val>
                                            <p:strVal val="#ppt_x"/>
                                          </p:val>
                                        </p:tav>
                                      </p:tavLst>
                                    </p:anim>
                                    <p:anim calcmode="lin" valueType="num">
                                      <p:cBhvr>
                                        <p:cTn id="28" dur="1000" fill="hold"/>
                                        <p:tgtEl>
                                          <p:spTgt spid="29"/>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1000" fill="hold"/>
                                        <p:tgtEl>
                                          <p:spTgt spid="33"/>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1000"/>
                                        <p:tgtEl>
                                          <p:spTgt spid="34"/>
                                        </p:tgtEl>
                                      </p:cBhvr>
                                    </p:animEffect>
                                    <p:anim calcmode="lin" valueType="num">
                                      <p:cBhvr>
                                        <p:cTn id="42" dur="1000" fill="hold"/>
                                        <p:tgtEl>
                                          <p:spTgt spid="34"/>
                                        </p:tgtEl>
                                        <p:attrNameLst>
                                          <p:attrName>ppt_x</p:attrName>
                                        </p:attrNameLst>
                                      </p:cBhvr>
                                      <p:tavLst>
                                        <p:tav tm="0">
                                          <p:val>
                                            <p:strVal val="#ppt_x"/>
                                          </p:val>
                                        </p:tav>
                                        <p:tav tm="100000">
                                          <p:val>
                                            <p:strVal val="#ppt_x"/>
                                          </p:val>
                                        </p:tav>
                                      </p:tavLst>
                                    </p:anim>
                                    <p:anim calcmode="lin" valueType="num">
                                      <p:cBhvr>
                                        <p:cTn id="43" dur="1000" fill="hold"/>
                                        <p:tgtEl>
                                          <p:spTgt spid="34"/>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1000"/>
                                        <p:tgtEl>
                                          <p:spTgt spid="37"/>
                                        </p:tgtEl>
                                      </p:cBhvr>
                                    </p:animEffect>
                                    <p:anim calcmode="lin" valueType="num">
                                      <p:cBhvr>
                                        <p:cTn id="47" dur="1000" fill="hold"/>
                                        <p:tgtEl>
                                          <p:spTgt spid="37"/>
                                        </p:tgtEl>
                                        <p:attrNameLst>
                                          <p:attrName>ppt_x</p:attrName>
                                        </p:attrNameLst>
                                      </p:cBhvr>
                                      <p:tavLst>
                                        <p:tav tm="0">
                                          <p:val>
                                            <p:strVal val="#ppt_x"/>
                                          </p:val>
                                        </p:tav>
                                        <p:tav tm="100000">
                                          <p:val>
                                            <p:strVal val="#ppt_x"/>
                                          </p:val>
                                        </p:tav>
                                      </p:tavLst>
                                    </p:anim>
                                    <p:anim calcmode="lin" valueType="num">
                                      <p:cBhvr>
                                        <p:cTn id="48" dur="1000" fill="hold"/>
                                        <p:tgtEl>
                                          <p:spTgt spid="37"/>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1000"/>
                                        <p:tgtEl>
                                          <p:spTgt spid="38"/>
                                        </p:tgtEl>
                                      </p:cBhvr>
                                    </p:animEffect>
                                    <p:anim calcmode="lin" valueType="num">
                                      <p:cBhvr>
                                        <p:cTn id="52" dur="1000" fill="hold"/>
                                        <p:tgtEl>
                                          <p:spTgt spid="38"/>
                                        </p:tgtEl>
                                        <p:attrNameLst>
                                          <p:attrName>ppt_x</p:attrName>
                                        </p:attrNameLst>
                                      </p:cBhvr>
                                      <p:tavLst>
                                        <p:tav tm="0">
                                          <p:val>
                                            <p:strVal val="#ppt_x"/>
                                          </p:val>
                                        </p:tav>
                                        <p:tav tm="100000">
                                          <p:val>
                                            <p:strVal val="#ppt_x"/>
                                          </p:val>
                                        </p:tav>
                                      </p:tavLst>
                                    </p:anim>
                                    <p:anim calcmode="lin" valueType="num">
                                      <p:cBhvr>
                                        <p:cTn id="53" dur="1000" fill="hold"/>
                                        <p:tgtEl>
                                          <p:spTgt spid="38"/>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1000"/>
                                        <p:tgtEl>
                                          <p:spTgt spid="40"/>
                                        </p:tgtEl>
                                      </p:cBhvr>
                                    </p:animEffect>
                                    <p:anim calcmode="lin" valueType="num">
                                      <p:cBhvr>
                                        <p:cTn id="57" dur="1000" fill="hold"/>
                                        <p:tgtEl>
                                          <p:spTgt spid="40"/>
                                        </p:tgtEl>
                                        <p:attrNameLst>
                                          <p:attrName>ppt_x</p:attrName>
                                        </p:attrNameLst>
                                      </p:cBhvr>
                                      <p:tavLst>
                                        <p:tav tm="0">
                                          <p:val>
                                            <p:strVal val="#ppt_x"/>
                                          </p:val>
                                        </p:tav>
                                        <p:tav tm="100000">
                                          <p:val>
                                            <p:strVal val="#ppt_x"/>
                                          </p:val>
                                        </p:tav>
                                      </p:tavLst>
                                    </p:anim>
                                    <p:anim calcmode="lin" valueType="num">
                                      <p:cBhvr>
                                        <p:cTn id="58" dur="1000" fill="hold"/>
                                        <p:tgtEl>
                                          <p:spTgt spid="40"/>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1000"/>
                                        <p:tgtEl>
                                          <p:spTgt spid="41"/>
                                        </p:tgtEl>
                                      </p:cBhvr>
                                    </p:animEffect>
                                    <p:anim calcmode="lin" valueType="num">
                                      <p:cBhvr>
                                        <p:cTn id="62" dur="1000" fill="hold"/>
                                        <p:tgtEl>
                                          <p:spTgt spid="41"/>
                                        </p:tgtEl>
                                        <p:attrNameLst>
                                          <p:attrName>ppt_x</p:attrName>
                                        </p:attrNameLst>
                                      </p:cBhvr>
                                      <p:tavLst>
                                        <p:tav tm="0">
                                          <p:val>
                                            <p:strVal val="#ppt_x"/>
                                          </p:val>
                                        </p:tav>
                                        <p:tav tm="100000">
                                          <p:val>
                                            <p:strVal val="#ppt_x"/>
                                          </p:val>
                                        </p:tav>
                                      </p:tavLst>
                                    </p:anim>
                                    <p:anim calcmode="lin" valueType="num">
                                      <p:cBhvr>
                                        <p:cTn id="63" dur="1000" fill="hold"/>
                                        <p:tgtEl>
                                          <p:spTgt spid="41"/>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1000"/>
                                        <p:tgtEl>
                                          <p:spTgt spid="42"/>
                                        </p:tgtEl>
                                      </p:cBhvr>
                                    </p:animEffect>
                                    <p:anim calcmode="lin" valueType="num">
                                      <p:cBhvr>
                                        <p:cTn id="67" dur="1000" fill="hold"/>
                                        <p:tgtEl>
                                          <p:spTgt spid="42"/>
                                        </p:tgtEl>
                                        <p:attrNameLst>
                                          <p:attrName>ppt_x</p:attrName>
                                        </p:attrNameLst>
                                      </p:cBhvr>
                                      <p:tavLst>
                                        <p:tav tm="0">
                                          <p:val>
                                            <p:strVal val="#ppt_x"/>
                                          </p:val>
                                        </p:tav>
                                        <p:tav tm="100000">
                                          <p:val>
                                            <p:strVal val="#ppt_x"/>
                                          </p:val>
                                        </p:tav>
                                      </p:tavLst>
                                    </p:anim>
                                    <p:anim calcmode="lin" valueType="num">
                                      <p:cBhvr>
                                        <p:cTn id="68"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p:bldP spid="29" grpId="0"/>
      <p:bldP spid="30" grpId="0"/>
      <p:bldP spid="33" grpId="0"/>
      <p:bldP spid="34" grpId="0"/>
      <p:bldP spid="37" grpId="0"/>
      <p:bldP spid="38" grpId="0"/>
      <p:bldP spid="39" grpId="0"/>
      <p:bldP spid="40" grpId="0" bldLvl="0" animBg="1"/>
      <p:bldP spid="41" grpId="0" bldLvl="0" animBg="1"/>
      <p:bldP spid="42" grpId="0" bldLvl="0" animBg="1"/>
      <p:bldP spid="10"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flipH="1">
            <a:off x="-374015" y="-485776"/>
            <a:ext cx="12192000" cy="2316481"/>
          </a:xfrm>
          <a:prstGeom prst="rect">
            <a:avLst/>
          </a:prstGeom>
        </p:spPr>
      </p:pic>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3" name="文本框 2"/>
          <p:cNvSpPr txBox="1"/>
          <p:nvPr/>
        </p:nvSpPr>
        <p:spPr>
          <a:xfrm>
            <a:off x="612775" y="267970"/>
            <a:ext cx="9346565" cy="521970"/>
          </a:xfrm>
          <a:prstGeom prst="rect">
            <a:avLst/>
          </a:prstGeom>
          <a:noFill/>
        </p:spPr>
        <p:txBody>
          <a:bodyPr wrap="square" rtlCol="0">
            <a:spAutoFit/>
          </a:bodyPr>
          <a:lstStyle/>
          <a:p>
            <a:r>
              <a:rPr lang="zh-CN" altLang="en-US" sz="2800" b="1"/>
              <a:t>大肠杆菌的RBP（ribose binding protein核糖结合蛋白）</a:t>
            </a:r>
          </a:p>
        </p:txBody>
      </p:sp>
      <p:sp>
        <p:nvSpPr>
          <p:cNvPr id="4" name="文本框 3"/>
          <p:cNvSpPr txBox="1"/>
          <p:nvPr/>
        </p:nvSpPr>
        <p:spPr>
          <a:xfrm>
            <a:off x="1000760" y="1249045"/>
            <a:ext cx="9194800" cy="922020"/>
          </a:xfrm>
          <a:prstGeom prst="rect">
            <a:avLst/>
          </a:prstGeom>
          <a:noFill/>
        </p:spPr>
        <p:txBody>
          <a:bodyPr wrap="square" rtlCol="0">
            <a:spAutoFit/>
          </a:bodyPr>
          <a:lstStyle/>
          <a:p>
            <a:r>
              <a:rPr lang="zh-CN" altLang="en-US"/>
              <a:t>RBP是一种参与核糖转运的胞外蛋白。它是一个有相关折叠模式的周质结合蛋白家族的成员之一，但与周质结合蛋白几乎没有序列相似性。RBP，GBP和ABP在序列上有一定的相似性，尽管ABP在三个中是最不相似的。</a:t>
            </a:r>
          </a:p>
        </p:txBody>
      </p:sp>
      <p:pic>
        <p:nvPicPr>
          <p:cNvPr id="9" name="图片 3"/>
          <p:cNvPicPr>
            <a:picLocks noChangeAspect="1"/>
          </p:cNvPicPr>
          <p:nvPr/>
        </p:nvPicPr>
        <p:blipFill>
          <a:blip r:embed="rId5"/>
          <a:srcRect r="-5472" b="51559"/>
          <a:stretch>
            <a:fillRect/>
          </a:stretch>
        </p:blipFill>
        <p:spPr>
          <a:xfrm>
            <a:off x="1000443" y="2095183"/>
            <a:ext cx="5556885" cy="4025265"/>
          </a:xfrm>
          <a:prstGeom prst="rect">
            <a:avLst/>
          </a:prstGeom>
          <a:noFill/>
          <a:ln>
            <a:noFill/>
          </a:ln>
        </p:spPr>
      </p:pic>
      <p:sp>
        <p:nvSpPr>
          <p:cNvPr id="14" name="文本框 13"/>
          <p:cNvSpPr txBox="1"/>
          <p:nvPr/>
        </p:nvSpPr>
        <p:spPr>
          <a:xfrm>
            <a:off x="6503035" y="1988185"/>
            <a:ext cx="5217795" cy="3692525"/>
          </a:xfrm>
          <a:prstGeom prst="rect">
            <a:avLst/>
          </a:prstGeom>
          <a:noFill/>
        </p:spPr>
        <p:txBody>
          <a:bodyPr wrap="square" rtlCol="0">
            <a:spAutoFit/>
          </a:bodyPr>
          <a:lstStyle/>
          <a:p>
            <a:endParaRPr lang="zh-CN" altLang="en-US">
              <a:sym typeface="+mn-ea"/>
            </a:endParaRPr>
          </a:p>
          <a:p>
            <a:endParaRPr lang="zh-CN" altLang="en-US">
              <a:sym typeface="+mn-ea"/>
            </a:endParaRPr>
          </a:p>
          <a:p>
            <a:endParaRPr lang="zh-CN" altLang="en-US">
              <a:sym typeface="+mn-ea"/>
            </a:endParaRPr>
          </a:p>
          <a:p>
            <a:r>
              <a:rPr lang="zh-CN" altLang="en-US">
                <a:sym typeface="+mn-ea"/>
              </a:rPr>
              <a:t>左图为用大肠杆菌RBP序列构建的序列侧写表进行序列同源性搜索的结果。</a:t>
            </a:r>
          </a:p>
          <a:p>
            <a:r>
              <a:rPr lang="zh-CN" altLang="en-US">
                <a:sym typeface="+mn-ea"/>
              </a:rPr>
              <a:t>条形图显示了给出特定Z score 的序列的数量，gap-opening罚分是4.5,gap-extension 罚分是0.05.在（A）中得分最高的蛋白质是RBP</a:t>
            </a:r>
            <a:r>
              <a:rPr lang="en-US" altLang="zh-CN">
                <a:sym typeface="+mn-ea"/>
              </a:rPr>
              <a:t>1</a:t>
            </a:r>
            <a:r>
              <a:rPr lang="zh-CN" altLang="en-US">
                <a:sym typeface="+mn-ea"/>
              </a:rPr>
              <a:t>（大肠杆菌RBP前体，Z score=49.0）,RBP2（鼠伤寒沙门氏菌RBP前体，Z score=47.9）,GBP（大肠杆菌乳糖结合蛋白，Z score=8.0）,Pur（大肠杆菌pur抑制因子，Z score=6.0）</a:t>
            </a:r>
            <a:endParaRPr lang="zh-CN" altLang="en-US"/>
          </a:p>
          <a:p>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18" name="Text Placeholder 3"/>
          <p:cNvSpPr txBox="1"/>
          <p:nvPr/>
        </p:nvSpPr>
        <p:spPr>
          <a:xfrm>
            <a:off x="4589195" y="1843713"/>
            <a:ext cx="2785403" cy="1288402"/>
          </a:xfrm>
          <a:prstGeom prst="rect">
            <a:avLst/>
          </a:prstGeom>
        </p:spPr>
        <p:txBody>
          <a:bodyPr vert="horz" lIns="91440" tIns="45720" rIns="91440" bIns="45720" rtlCol="0" anchor="ctr">
            <a:noAutofit/>
          </a:bodyP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800"/>
              </a:lnSpc>
              <a:spcBef>
                <a:spcPts val="600"/>
              </a:spcBef>
            </a:pPr>
            <a:r>
              <a:rPr lang="id-ID" sz="4000" dirty="0">
                <a:solidFill>
                  <a:srgbClr val="FFFFFF"/>
                </a:solidFill>
                <a:cs typeface="+mn-ea"/>
                <a:sym typeface="+mn-lt"/>
              </a:rPr>
              <a:t>KEY WORD</a:t>
            </a:r>
          </a:p>
        </p:txBody>
      </p:sp>
      <p:sp>
        <p:nvSpPr>
          <p:cNvPr id="21" name="Shape 1858"/>
          <p:cNvSpPr/>
          <p:nvPr/>
        </p:nvSpPr>
        <p:spPr>
          <a:xfrm>
            <a:off x="3973689" y="3761275"/>
            <a:ext cx="219821" cy="400320"/>
          </a:xfrm>
          <a:custGeom>
            <a:avLst/>
            <a:gdLst/>
            <a:ahLst/>
            <a:cxnLst>
              <a:cxn ang="0">
                <a:pos x="wd2" y="hd2"/>
              </a:cxn>
              <a:cxn ang="5400000">
                <a:pos x="wd2" y="hd2"/>
              </a:cxn>
              <a:cxn ang="10800000">
                <a:pos x="wd2" y="hd2"/>
              </a:cxn>
              <a:cxn ang="16200000">
                <a:pos x="wd2" y="hd2"/>
              </a:cxn>
            </a:cxnLst>
            <a:rect l="0" t="0" r="r" b="b"/>
            <a:pathLst>
              <a:path w="21600" h="21600" extrusionOk="0">
                <a:moveTo>
                  <a:pt x="20407" y="3476"/>
                </a:moveTo>
                <a:cubicBezTo>
                  <a:pt x="16335" y="5612"/>
                  <a:pt x="16335" y="5612"/>
                  <a:pt x="16335" y="5612"/>
                </a:cubicBezTo>
                <a:cubicBezTo>
                  <a:pt x="14486" y="4583"/>
                  <a:pt x="12660" y="4068"/>
                  <a:pt x="10835" y="4068"/>
                </a:cubicBezTo>
                <a:cubicBezTo>
                  <a:pt x="9782" y="4068"/>
                  <a:pt x="8916" y="4222"/>
                  <a:pt x="8237" y="4531"/>
                </a:cubicBezTo>
                <a:cubicBezTo>
                  <a:pt x="7582" y="4827"/>
                  <a:pt x="7231" y="5188"/>
                  <a:pt x="7231" y="5587"/>
                </a:cubicBezTo>
                <a:cubicBezTo>
                  <a:pt x="7231" y="5921"/>
                  <a:pt x="7535" y="6256"/>
                  <a:pt x="8120" y="6591"/>
                </a:cubicBezTo>
                <a:cubicBezTo>
                  <a:pt x="8706" y="6938"/>
                  <a:pt x="9876" y="7299"/>
                  <a:pt x="11631" y="7685"/>
                </a:cubicBezTo>
                <a:cubicBezTo>
                  <a:pt x="14743" y="8380"/>
                  <a:pt x="16873" y="8972"/>
                  <a:pt x="18020" y="9461"/>
                </a:cubicBezTo>
                <a:cubicBezTo>
                  <a:pt x="19166" y="9950"/>
                  <a:pt x="20055" y="10530"/>
                  <a:pt x="20687" y="11225"/>
                </a:cubicBezTo>
                <a:cubicBezTo>
                  <a:pt x="21296" y="11907"/>
                  <a:pt x="21600" y="12679"/>
                  <a:pt x="21600" y="13529"/>
                </a:cubicBezTo>
                <a:cubicBezTo>
                  <a:pt x="21600" y="14379"/>
                  <a:pt x="21272" y="15177"/>
                  <a:pt x="20617" y="15897"/>
                </a:cubicBezTo>
                <a:cubicBezTo>
                  <a:pt x="19962" y="16618"/>
                  <a:pt x="19096" y="17198"/>
                  <a:pt x="18066" y="17622"/>
                </a:cubicBezTo>
                <a:cubicBezTo>
                  <a:pt x="17037" y="18034"/>
                  <a:pt x="15539" y="18356"/>
                  <a:pt x="13573" y="18575"/>
                </a:cubicBezTo>
                <a:cubicBezTo>
                  <a:pt x="13573" y="21600"/>
                  <a:pt x="13573" y="21600"/>
                  <a:pt x="13573" y="21600"/>
                </a:cubicBezTo>
                <a:cubicBezTo>
                  <a:pt x="9618" y="21600"/>
                  <a:pt x="9618" y="21600"/>
                  <a:pt x="9618" y="21600"/>
                </a:cubicBezTo>
                <a:cubicBezTo>
                  <a:pt x="9618" y="18652"/>
                  <a:pt x="9618" y="18652"/>
                  <a:pt x="9618" y="18652"/>
                </a:cubicBezTo>
                <a:cubicBezTo>
                  <a:pt x="7793" y="18536"/>
                  <a:pt x="6225" y="18292"/>
                  <a:pt x="4938" y="17906"/>
                </a:cubicBezTo>
                <a:cubicBezTo>
                  <a:pt x="3159" y="17378"/>
                  <a:pt x="1521" y="16670"/>
                  <a:pt x="0" y="15795"/>
                </a:cubicBezTo>
                <a:cubicBezTo>
                  <a:pt x="4002" y="13593"/>
                  <a:pt x="4002" y="13593"/>
                  <a:pt x="4002" y="13593"/>
                </a:cubicBezTo>
                <a:cubicBezTo>
                  <a:pt x="6576" y="15061"/>
                  <a:pt x="9057" y="15795"/>
                  <a:pt x="11444" y="15795"/>
                </a:cubicBezTo>
                <a:cubicBezTo>
                  <a:pt x="12684" y="15795"/>
                  <a:pt x="13714" y="15563"/>
                  <a:pt x="14603" y="15112"/>
                </a:cubicBezTo>
                <a:cubicBezTo>
                  <a:pt x="15469" y="14649"/>
                  <a:pt x="15913" y="14121"/>
                  <a:pt x="15913" y="13503"/>
                </a:cubicBezTo>
                <a:cubicBezTo>
                  <a:pt x="15913" y="12975"/>
                  <a:pt x="15633" y="12525"/>
                  <a:pt x="15071" y="12126"/>
                </a:cubicBezTo>
                <a:cubicBezTo>
                  <a:pt x="14509" y="11740"/>
                  <a:pt x="13386" y="11341"/>
                  <a:pt x="11748" y="10929"/>
                </a:cubicBezTo>
                <a:cubicBezTo>
                  <a:pt x="8401" y="10105"/>
                  <a:pt x="6155" y="9436"/>
                  <a:pt x="4961" y="8946"/>
                </a:cubicBezTo>
                <a:cubicBezTo>
                  <a:pt x="3791" y="8470"/>
                  <a:pt x="2902" y="7917"/>
                  <a:pt x="2317" y="7312"/>
                </a:cubicBezTo>
                <a:cubicBezTo>
                  <a:pt x="1732" y="6707"/>
                  <a:pt x="1451" y="6063"/>
                  <a:pt x="1451" y="5368"/>
                </a:cubicBezTo>
                <a:cubicBezTo>
                  <a:pt x="1451" y="4235"/>
                  <a:pt x="2223" y="3257"/>
                  <a:pt x="3768" y="2446"/>
                </a:cubicBezTo>
                <a:cubicBezTo>
                  <a:pt x="5312" y="1635"/>
                  <a:pt x="7255" y="1197"/>
                  <a:pt x="9618" y="1133"/>
                </a:cubicBezTo>
                <a:cubicBezTo>
                  <a:pt x="9618" y="0"/>
                  <a:pt x="9618" y="0"/>
                  <a:pt x="9618" y="0"/>
                </a:cubicBezTo>
                <a:cubicBezTo>
                  <a:pt x="13573" y="0"/>
                  <a:pt x="13573" y="0"/>
                  <a:pt x="13573" y="0"/>
                </a:cubicBezTo>
                <a:cubicBezTo>
                  <a:pt x="13573" y="1287"/>
                  <a:pt x="13573" y="1287"/>
                  <a:pt x="13573" y="1287"/>
                </a:cubicBezTo>
                <a:cubicBezTo>
                  <a:pt x="14954" y="1455"/>
                  <a:pt x="16101" y="1686"/>
                  <a:pt x="17037" y="1982"/>
                </a:cubicBezTo>
                <a:cubicBezTo>
                  <a:pt x="17996" y="2278"/>
                  <a:pt x="19119" y="2780"/>
                  <a:pt x="20407" y="3476"/>
                </a:cubicBezTo>
                <a:close/>
              </a:path>
            </a:pathLst>
          </a:custGeom>
          <a:solidFill>
            <a:srgbClr val="FFFFFF"/>
          </a:solidFill>
          <a:ln w="12700">
            <a:miter lim="400000"/>
          </a:ln>
        </p:spPr>
        <p:txBody>
          <a:bodyPr lIns="0" tIns="0" rIns="0" bIns="0"/>
          <a:lstStyle/>
          <a:p>
            <a:pPr lvl="0"/>
            <a:endParaRPr sz="1750">
              <a:cs typeface="+mn-ea"/>
              <a:sym typeface="+mn-lt"/>
            </a:endParaRPr>
          </a:p>
        </p:txBody>
      </p:sp>
      <p:sp>
        <p:nvSpPr>
          <p:cNvPr id="22" name="Shape 1867"/>
          <p:cNvSpPr/>
          <p:nvPr/>
        </p:nvSpPr>
        <p:spPr>
          <a:xfrm>
            <a:off x="9299372" y="1777955"/>
            <a:ext cx="318067" cy="332864"/>
          </a:xfrm>
          <a:custGeom>
            <a:avLst/>
            <a:gdLst/>
            <a:ahLst/>
            <a:cxnLst>
              <a:cxn ang="0">
                <a:pos x="wd2" y="hd2"/>
              </a:cxn>
              <a:cxn ang="5400000">
                <a:pos x="wd2" y="hd2"/>
              </a:cxn>
              <a:cxn ang="10800000">
                <a:pos x="wd2" y="hd2"/>
              </a:cxn>
              <a:cxn ang="16200000">
                <a:pos x="wd2" y="hd2"/>
              </a:cxn>
            </a:cxnLst>
            <a:rect l="0" t="0" r="r" b="b"/>
            <a:pathLst>
              <a:path w="20781" h="20933" extrusionOk="0">
                <a:moveTo>
                  <a:pt x="18450" y="13962"/>
                </a:moveTo>
                <a:cubicBezTo>
                  <a:pt x="18104" y="14098"/>
                  <a:pt x="15778" y="12331"/>
                  <a:pt x="14291" y="9001"/>
                </a:cubicBezTo>
                <a:cubicBezTo>
                  <a:pt x="12804" y="5669"/>
                  <a:pt x="12992" y="2625"/>
                  <a:pt x="13337" y="2491"/>
                </a:cubicBezTo>
                <a:cubicBezTo>
                  <a:pt x="13683" y="2355"/>
                  <a:pt x="15952" y="4486"/>
                  <a:pt x="17438" y="7816"/>
                </a:cubicBezTo>
                <a:cubicBezTo>
                  <a:pt x="18925" y="11146"/>
                  <a:pt x="18797" y="13826"/>
                  <a:pt x="18450" y="13962"/>
                </a:cubicBezTo>
                <a:close/>
                <a:moveTo>
                  <a:pt x="19117" y="7012"/>
                </a:moveTo>
                <a:cubicBezTo>
                  <a:pt x="17204" y="2727"/>
                  <a:pt x="14125" y="-537"/>
                  <a:pt x="12567" y="74"/>
                </a:cubicBezTo>
                <a:cubicBezTo>
                  <a:pt x="9922" y="1108"/>
                  <a:pt x="14143" y="6078"/>
                  <a:pt x="1154" y="11160"/>
                </a:cubicBezTo>
                <a:cubicBezTo>
                  <a:pt x="32" y="11600"/>
                  <a:pt x="-253" y="13356"/>
                  <a:pt x="217" y="14406"/>
                </a:cubicBezTo>
                <a:cubicBezTo>
                  <a:pt x="685" y="15456"/>
                  <a:pt x="2220" y="16502"/>
                  <a:pt x="3342" y="16062"/>
                </a:cubicBezTo>
                <a:cubicBezTo>
                  <a:pt x="3537" y="15987"/>
                  <a:pt x="4250" y="15766"/>
                  <a:pt x="4250" y="15766"/>
                </a:cubicBezTo>
                <a:cubicBezTo>
                  <a:pt x="5051" y="16802"/>
                  <a:pt x="5889" y="16187"/>
                  <a:pt x="6186" y="16845"/>
                </a:cubicBezTo>
                <a:cubicBezTo>
                  <a:pt x="6544" y="17635"/>
                  <a:pt x="7322" y="19353"/>
                  <a:pt x="7586" y="19939"/>
                </a:cubicBezTo>
                <a:cubicBezTo>
                  <a:pt x="7850" y="20522"/>
                  <a:pt x="8450" y="21063"/>
                  <a:pt x="8885" y="20905"/>
                </a:cubicBezTo>
                <a:cubicBezTo>
                  <a:pt x="9318" y="20745"/>
                  <a:pt x="10797" y="20203"/>
                  <a:pt x="11362" y="19997"/>
                </a:cubicBezTo>
                <a:cubicBezTo>
                  <a:pt x="11927" y="19790"/>
                  <a:pt x="12062" y="19306"/>
                  <a:pt x="11889" y="18922"/>
                </a:cubicBezTo>
                <a:cubicBezTo>
                  <a:pt x="11703" y="18510"/>
                  <a:pt x="10939" y="18390"/>
                  <a:pt x="10721" y="17908"/>
                </a:cubicBezTo>
                <a:cubicBezTo>
                  <a:pt x="10503" y="17428"/>
                  <a:pt x="9791" y="15886"/>
                  <a:pt x="9586" y="15400"/>
                </a:cubicBezTo>
                <a:cubicBezTo>
                  <a:pt x="9308" y="14739"/>
                  <a:pt x="9899" y="14201"/>
                  <a:pt x="10759" y="14116"/>
                </a:cubicBezTo>
                <a:cubicBezTo>
                  <a:pt x="16671" y="13522"/>
                  <a:pt x="17775" y="17037"/>
                  <a:pt x="19789" y="16249"/>
                </a:cubicBezTo>
                <a:cubicBezTo>
                  <a:pt x="21347" y="15640"/>
                  <a:pt x="21030" y="11296"/>
                  <a:pt x="19117" y="7012"/>
                </a:cubicBezTo>
                <a:close/>
              </a:path>
            </a:pathLst>
          </a:custGeom>
          <a:solidFill>
            <a:srgbClr val="FFFFFF"/>
          </a:solidFill>
          <a:ln w="12700" cap="flat">
            <a:noFill/>
            <a:miter lim="400000"/>
          </a:ln>
          <a:effectLst/>
        </p:spPr>
        <p:txBody>
          <a:bodyPr wrap="square" lIns="0" tIns="0" rIns="0" bIns="0" numCol="1" anchor="ctr">
            <a:noAutofit/>
          </a:bodyPr>
          <a:lstStyle/>
          <a:p>
            <a:pPr lvl="0"/>
            <a:endParaRPr sz="1750">
              <a:cs typeface="+mn-ea"/>
              <a:sym typeface="+mn-lt"/>
            </a:endParaRPr>
          </a:p>
        </p:txBody>
      </p:sp>
      <p:sp>
        <p:nvSpPr>
          <p:cNvPr id="8" name="文本框 7"/>
          <p:cNvSpPr txBox="1"/>
          <p:nvPr/>
        </p:nvSpPr>
        <p:spPr>
          <a:xfrm>
            <a:off x="1975485" y="893445"/>
            <a:ext cx="6662420" cy="3538220"/>
          </a:xfrm>
          <a:prstGeom prst="rect">
            <a:avLst/>
          </a:prstGeom>
          <a:noFill/>
        </p:spPr>
        <p:txBody>
          <a:bodyPr wrap="square" rtlCol="0">
            <a:spAutoFit/>
          </a:bodyPr>
          <a:lstStyle/>
          <a:p>
            <a:r>
              <a:rPr lang="zh-CN" altLang="en-US" sz="2800"/>
              <a:t>由上图得出的结果为：</a:t>
            </a:r>
          </a:p>
          <a:p>
            <a:r>
              <a:rPr lang="zh-CN" altLang="en-US" sz="2800"/>
              <a:t>在序列同源性搜索中得分最高的蛋白质确实是RBP和GBP，得分第二高的是pur阻遏蛋白，它是lac阻遏蛋白家族的成员。然而，从序列相似性的角度来看，RBP与pur阻遏物整体结构相似性的情况相对比较弱（序列侧写表的Z分数在可能发生虚假关系的范围内（小于7））</a:t>
            </a:r>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checkerboard(across)">
                                      <p:cBhvr>
                                        <p:cTn id="10" dur="500"/>
                                        <p:tgtEl>
                                          <p:spTgt spid="21"/>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checkerboard(across)">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bldLvl="0" animBg="1"/>
      <p:bldP spid="22"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grpSp>
        <p:nvGrpSpPr>
          <p:cNvPr id="19" name="组合 18"/>
          <p:cNvGrpSpPr/>
          <p:nvPr/>
        </p:nvGrpSpPr>
        <p:grpSpPr>
          <a:xfrm>
            <a:off x="4843578" y="5189846"/>
            <a:ext cx="223250" cy="326191"/>
            <a:chOff x="8319" y="6755"/>
            <a:chExt cx="527" cy="770"/>
          </a:xfrm>
          <a:solidFill>
            <a:schemeClr val="bg1"/>
          </a:solidFill>
        </p:grpSpPr>
        <p:sp>
          <p:nvSpPr>
            <p:cNvPr id="24" name="AutoShape 97"/>
            <p:cNvSpPr/>
            <p:nvPr/>
          </p:nvSpPr>
          <p:spPr bwMode="auto">
            <a:xfrm>
              <a:off x="8319" y="6755"/>
              <a:ext cx="527" cy="7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965" fontAlgn="auto">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sp>
          <p:nvSpPr>
            <p:cNvPr id="25" name="AutoShape 98"/>
            <p:cNvSpPr/>
            <p:nvPr/>
          </p:nvSpPr>
          <p:spPr bwMode="auto">
            <a:xfrm>
              <a:off x="8534" y="6830"/>
              <a:ext cx="97" cy="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965" fontAlgn="auto">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sp>
          <p:nvSpPr>
            <p:cNvPr id="26" name="AutoShape 99"/>
            <p:cNvSpPr/>
            <p:nvPr/>
          </p:nvSpPr>
          <p:spPr bwMode="auto">
            <a:xfrm>
              <a:off x="8559" y="7430"/>
              <a:ext cx="47" cy="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965" fontAlgn="auto">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grpSp>
      <p:sp>
        <p:nvSpPr>
          <p:cNvPr id="21" name="AutoShape 112"/>
          <p:cNvSpPr/>
          <p:nvPr/>
        </p:nvSpPr>
        <p:spPr bwMode="auto">
          <a:xfrm>
            <a:off x="1240001" y="5131117"/>
            <a:ext cx="325131" cy="32619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965" fontAlgn="auto">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pic>
        <p:nvPicPr>
          <p:cNvPr id="9" name="图片 3"/>
          <p:cNvPicPr>
            <a:picLocks noChangeAspect="1"/>
          </p:cNvPicPr>
          <p:nvPr/>
        </p:nvPicPr>
        <p:blipFill>
          <a:blip r:embed="rId5"/>
          <a:srcRect t="48655" r="-2495"/>
          <a:stretch>
            <a:fillRect/>
          </a:stretch>
        </p:blipFill>
        <p:spPr>
          <a:xfrm>
            <a:off x="539750" y="708978"/>
            <a:ext cx="5400040" cy="4266565"/>
          </a:xfrm>
          <a:prstGeom prst="rect">
            <a:avLst/>
          </a:prstGeom>
          <a:noFill/>
          <a:ln>
            <a:noFill/>
          </a:ln>
        </p:spPr>
      </p:pic>
      <p:sp>
        <p:nvSpPr>
          <p:cNvPr id="28" name="文本框 27"/>
          <p:cNvSpPr txBox="1"/>
          <p:nvPr/>
        </p:nvSpPr>
        <p:spPr>
          <a:xfrm>
            <a:off x="1274445" y="300990"/>
            <a:ext cx="9766300" cy="368300"/>
          </a:xfrm>
          <a:prstGeom prst="rect">
            <a:avLst/>
          </a:prstGeom>
          <a:noFill/>
        </p:spPr>
        <p:txBody>
          <a:bodyPr wrap="square" rtlCol="0">
            <a:spAutoFit/>
          </a:bodyPr>
          <a:lstStyle/>
          <a:p>
            <a:r>
              <a:rPr lang="zh-CN" altLang="en-US">
                <a:sym typeface="+mn-ea"/>
              </a:rPr>
              <a:t>使用S.Mowbray提供的坐标，基于RBP结构制作的三维结构侧写表，进行三维兼容性搜索</a:t>
            </a:r>
            <a:endParaRPr lang="zh-CN" altLang="en-US"/>
          </a:p>
        </p:txBody>
      </p:sp>
      <p:sp>
        <p:nvSpPr>
          <p:cNvPr id="29" name="文本框 28"/>
          <p:cNvSpPr txBox="1"/>
          <p:nvPr/>
        </p:nvSpPr>
        <p:spPr>
          <a:xfrm>
            <a:off x="368935" y="5221605"/>
            <a:ext cx="8322310" cy="1476375"/>
          </a:xfrm>
          <a:prstGeom prst="rect">
            <a:avLst/>
          </a:prstGeom>
          <a:noFill/>
        </p:spPr>
        <p:txBody>
          <a:bodyPr wrap="square" rtlCol="0">
            <a:spAutoFit/>
          </a:bodyPr>
          <a:lstStyle/>
          <a:p>
            <a:r>
              <a:rPr lang="zh-CN" altLang="en-US">
                <a:sym typeface="+mn-ea"/>
              </a:rPr>
              <a:t>Gap-opening 罚分是5.0,gap-extension 罚分是0.2. 在（B）中得分最高的蛋白质依次记为是RBP1（Z </a:t>
            </a:r>
            <a:r>
              <a:rPr lang="en-US" altLang="zh-CN">
                <a:sym typeface="+mn-ea"/>
              </a:rPr>
              <a:t> </a:t>
            </a:r>
            <a:r>
              <a:rPr lang="zh-CN" altLang="en-US">
                <a:sym typeface="+mn-ea"/>
              </a:rPr>
              <a:t>score=72.2）  ，RBP2（Zscore=68.9）,GBP（Z score=22.2）,Pur（Z score=14.2），Mal（大肠杆菌Mal I蛋白，Z score=9.0）,Gal（大肠杆菌 Mal 前体，Zscore=8.5），Lac（肺炎克雷伯菌乳酸阻遏物，Z score=8.1）</a:t>
            </a:r>
            <a:endParaRPr lang="zh-CN" altLang="en-US"/>
          </a:p>
        </p:txBody>
      </p:sp>
      <p:sp>
        <p:nvSpPr>
          <p:cNvPr id="30" name="文本框 29"/>
          <p:cNvSpPr txBox="1"/>
          <p:nvPr/>
        </p:nvSpPr>
        <p:spPr>
          <a:xfrm>
            <a:off x="6793865" y="1206500"/>
            <a:ext cx="4796790" cy="3415030"/>
          </a:xfrm>
          <a:prstGeom prst="rect">
            <a:avLst/>
          </a:prstGeom>
          <a:noFill/>
        </p:spPr>
        <p:txBody>
          <a:bodyPr wrap="square" rtlCol="0">
            <a:spAutoFit/>
          </a:bodyPr>
          <a:lstStyle/>
          <a:p>
            <a:r>
              <a:rPr lang="zh-CN" altLang="en-US"/>
              <a:t>得分最高的两个蛋白是RBP和GBP，但得分第二高的蛋白都是lac阻遏蛋白家族的成员。</a:t>
            </a:r>
          </a:p>
          <a:p>
            <a:r>
              <a:rPr lang="zh-CN" altLang="en-US"/>
              <a:t>我们注意到他们的Z scores都大于8，这一结果表明，这些阻遏蛋白的效应结合域确实以类似于RBP的方式折叠，ABP并不是一个高得分蛋白，说明lac阻遏蛋白家族和RBP的结构比ABP和RBP的结构更相似。</a:t>
            </a:r>
          </a:p>
          <a:p>
            <a:r>
              <a:rPr lang="zh-CN" altLang="en-US"/>
              <a:t>此外，利用ABP结构构建的3D图谱进行3D兼容性搜索，并没有发现ABP与阻遏蛋白之间存在显著的结构关系，因此，RBP结构可能比ABP结构更能反映lac阻遏素家族效应结合域的整体结构。</a:t>
            </a:r>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11"/>
          <p:cNvSpPr/>
          <p:nvPr userDrawn="1"/>
        </p:nvSpPr>
        <p:spPr>
          <a:xfrm rot="5400000">
            <a:off x="3867785" y="1262380"/>
            <a:ext cx="4455795" cy="433324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pic>
        <p:nvPicPr>
          <p:cNvPr id="5" name="图片 4"/>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1"/>
            <a:ext cx="12192000" cy="2316481"/>
          </a:xfrm>
          <a:prstGeom prst="rect">
            <a:avLst/>
          </a:prstGeom>
        </p:spPr>
      </p:pic>
      <p:pic>
        <p:nvPicPr>
          <p:cNvPr id="7" name="图片 6"/>
          <p:cNvPicPr>
            <a:picLocks noChangeAspect="1"/>
          </p:cNvPicPr>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a:off x="86360" y="4392295"/>
            <a:ext cx="6493397" cy="2316480"/>
          </a:xfrm>
          <a:prstGeom prst="rect">
            <a:avLst/>
          </a:prstGeom>
        </p:spPr>
      </p:pic>
      <p:pic>
        <p:nvPicPr>
          <p:cNvPr id="8" name="图片 7"/>
          <p:cNvPicPr>
            <a:picLocks noChangeAspect="1"/>
          </p:cNvPicPr>
          <p:nvPr/>
        </p:nvPicPr>
        <p:blipFill rotWithShape="1">
          <a:blip r:embed="rId3">
            <a:grayscl/>
            <a:extLst>
              <a:ext uri="{28A0092B-C50C-407E-A947-70E740481C1C}">
                <a14:useLocalDpi xmlns:a14="http://schemas.microsoft.com/office/drawing/2010/main" val="0"/>
              </a:ext>
            </a:extLst>
          </a:blip>
          <a:srcRect l="59125" b="3346"/>
          <a:stretch>
            <a:fillRect/>
          </a:stretch>
        </p:blipFill>
        <p:spPr>
          <a:xfrm>
            <a:off x="8538110" y="3185160"/>
            <a:ext cx="3653889" cy="3657599"/>
          </a:xfrm>
          <a:prstGeom prst="rect">
            <a:avLst/>
          </a:prstGeom>
        </p:spPr>
      </p:pic>
      <p:sp>
        <p:nvSpPr>
          <p:cNvPr id="2" name="椭圆 1"/>
          <p:cNvSpPr/>
          <p:nvPr/>
        </p:nvSpPr>
        <p:spPr>
          <a:xfrm>
            <a:off x="4532550" y="1865550"/>
            <a:ext cx="3126900" cy="3126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563245" y="280670"/>
            <a:ext cx="8580755" cy="645160"/>
          </a:xfrm>
          <a:prstGeom prst="rect">
            <a:avLst/>
          </a:prstGeom>
          <a:noFill/>
        </p:spPr>
        <p:txBody>
          <a:bodyPr wrap="square" rtlCol="0">
            <a:spAutoFit/>
          </a:bodyPr>
          <a:lstStyle/>
          <a:p>
            <a:r>
              <a:rPr lang="zh-CN" altLang="en-US" sz="3600" b="1"/>
              <a:t>肌动蛋白</a:t>
            </a:r>
          </a:p>
        </p:txBody>
      </p:sp>
      <p:sp>
        <p:nvSpPr>
          <p:cNvPr id="6" name="文本框 5"/>
          <p:cNvSpPr txBox="1"/>
          <p:nvPr/>
        </p:nvSpPr>
        <p:spPr>
          <a:xfrm>
            <a:off x="4004945" y="163195"/>
            <a:ext cx="7028180" cy="953135"/>
          </a:xfrm>
          <a:prstGeom prst="rect">
            <a:avLst/>
          </a:prstGeom>
          <a:noFill/>
        </p:spPr>
        <p:txBody>
          <a:bodyPr wrap="square" rtlCol="0">
            <a:spAutoFit/>
          </a:bodyPr>
          <a:lstStyle/>
          <a:p>
            <a:r>
              <a:rPr lang="zh-CN" altLang="en-US" sz="1400"/>
              <a:t>1990年报道了70-kD牛的热休克同源蛋白和在带有脱氧核糖核酸酶1复合体的肌动蛋白的NH2末端结构域的3D结构。Kabsch等人发现“出乎意料的.......这两个结构之间几乎完美的结构一致，尽管实际上并没有序列相似性”在没有序列相似性的情况下，结构相似性似乎对三维侧写表进行了严峻的考验。</a:t>
            </a:r>
          </a:p>
        </p:txBody>
      </p:sp>
      <p:pic>
        <p:nvPicPr>
          <p:cNvPr id="11" name="图片 4"/>
          <p:cNvPicPr>
            <a:picLocks noChangeAspect="1"/>
          </p:cNvPicPr>
          <p:nvPr/>
        </p:nvPicPr>
        <p:blipFill>
          <a:blip r:embed="rId4"/>
          <a:srcRect t="59398" r="47707" b="13729"/>
          <a:stretch>
            <a:fillRect/>
          </a:stretch>
        </p:blipFill>
        <p:spPr>
          <a:xfrm>
            <a:off x="1472883" y="1865313"/>
            <a:ext cx="2743835" cy="1835785"/>
          </a:xfrm>
          <a:prstGeom prst="rect">
            <a:avLst/>
          </a:prstGeom>
          <a:noFill/>
          <a:ln>
            <a:noFill/>
          </a:ln>
        </p:spPr>
      </p:pic>
      <p:sp>
        <p:nvSpPr>
          <p:cNvPr id="12" name="文本框 11"/>
          <p:cNvSpPr txBox="1"/>
          <p:nvPr/>
        </p:nvSpPr>
        <p:spPr>
          <a:xfrm>
            <a:off x="918845" y="4258310"/>
            <a:ext cx="4020820" cy="2584450"/>
          </a:xfrm>
          <a:prstGeom prst="rect">
            <a:avLst/>
          </a:prstGeom>
          <a:noFill/>
        </p:spPr>
        <p:txBody>
          <a:bodyPr wrap="square" rtlCol="0">
            <a:spAutoFit/>
          </a:bodyPr>
          <a:lstStyle/>
          <a:p>
            <a:r>
              <a:rPr lang="zh-CN" altLang="en-US"/>
              <a:t>使用肌动蛋白的三维结构侧写表进行的序列兼容性搜索</a:t>
            </a:r>
          </a:p>
          <a:p>
            <a:r>
              <a:rPr lang="zh-CN" altLang="en-US"/>
              <a:t>所有Z score 为6.0 或更高的序列被列出，gap-opening 罚分为5.0，gap-extension 罚分为0.2，FGR蛋白是肌动蛋白和络氨酸特异性蛋白基因融合的结果，已知牛的HSC70蛋白与肌动蛋白相似，其Z score为6.99，用粗体显示。 </a:t>
            </a:r>
          </a:p>
        </p:txBody>
      </p:sp>
      <p:sp>
        <p:nvSpPr>
          <p:cNvPr id="13" name="文本框 12"/>
          <p:cNvSpPr txBox="1"/>
          <p:nvPr/>
        </p:nvSpPr>
        <p:spPr>
          <a:xfrm>
            <a:off x="6017895" y="2221230"/>
            <a:ext cx="5411470" cy="2584450"/>
          </a:xfrm>
          <a:prstGeom prst="rect">
            <a:avLst/>
          </a:prstGeom>
          <a:noFill/>
        </p:spPr>
        <p:txBody>
          <a:bodyPr wrap="square" rtlCol="0">
            <a:spAutoFit/>
          </a:bodyPr>
          <a:lstStyle/>
          <a:p>
            <a:r>
              <a:rPr lang="zh-CN" altLang="en-US"/>
              <a:t>我们从肌动蛋白坐标构建了一个3D结构侧写表，并进行了3D兼容性搜索。</a:t>
            </a:r>
          </a:p>
          <a:p>
            <a:r>
              <a:rPr lang="zh-CN" altLang="en-US"/>
              <a:t>得分最高的蛋白如左图所示，在肌动蛋白序列（frg是一种肌动蛋白——蛋白激酶融合蛋白）之后，得分最高的4个蛋白序列均为70-kD的热休克蛋白家族成员，其中3个Z scores 大于7.</a:t>
            </a:r>
          </a:p>
          <a:p>
            <a:r>
              <a:rPr lang="zh-CN" altLang="en-US"/>
              <a:t>因此，3D兼容性搜索清楚地检测到肌动蛋白和70-kD热休克蛋白家族成员之间的结构对应关系，这是序列同源性搜索无法得到的结果。</a:t>
            </a:r>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 name="文本框 19"/>
          <p:cNvSpPr txBox="1"/>
          <p:nvPr/>
        </p:nvSpPr>
        <p:spPr>
          <a:xfrm>
            <a:off x="480695" y="315595"/>
            <a:ext cx="5680710" cy="521970"/>
          </a:xfrm>
          <a:prstGeom prst="rect">
            <a:avLst/>
          </a:prstGeom>
          <a:noFill/>
        </p:spPr>
        <p:txBody>
          <a:bodyPr wrap="square" rtlCol="0">
            <a:spAutoFit/>
          </a:bodyPr>
          <a:lstStyle/>
          <a:p>
            <a:r>
              <a:rPr lang="zh-CN" altLang="en-US" sz="2800" b="1"/>
              <a:t>一维序列和三维结构的联系</a:t>
            </a:r>
          </a:p>
        </p:txBody>
      </p:sp>
      <p:sp>
        <p:nvSpPr>
          <p:cNvPr id="21" name="文本框 20"/>
          <p:cNvSpPr txBox="1"/>
          <p:nvPr/>
        </p:nvSpPr>
        <p:spPr>
          <a:xfrm>
            <a:off x="1537335" y="1296670"/>
            <a:ext cx="9011920" cy="4523105"/>
          </a:xfrm>
          <a:prstGeom prst="rect">
            <a:avLst/>
          </a:prstGeom>
          <a:noFill/>
        </p:spPr>
        <p:txBody>
          <a:bodyPr wrap="square" rtlCol="0">
            <a:spAutoFit/>
          </a:bodyPr>
          <a:lstStyle/>
          <a:p>
            <a:r>
              <a:rPr lang="zh-CN" altLang="en-US"/>
              <a:t>从序列预测蛋白质结构需要三维结构和一维序列之间的联系，在我们的方法中，连接是通过将一个三维结构简化为一个环境类的一维字符串来提供的，即在序列级别上，在这一步之后，3D的复杂性被消除了，但蛋白质折叠问题的核心3D-1D关系在三维结构侧写表中保留了下来。相关序列可以通过三维侧写表检测到，而不包含任何关于氨基酸类型的直接信息，这可能看起来令人惊讶。结果表明，基于面积和极性的环境等级是折叠的重要参数。</a:t>
            </a:r>
          </a:p>
          <a:p>
            <a:r>
              <a:rPr lang="zh-CN" altLang="en-US"/>
              <a:t>为了预测与某些已知的结构只有较远的关系的蛋白质的结构，需要一种模拟真实的蛋白质延展性的方法。远亲蛋白在其大多数侧链上不同，在主链上也经常不同，特别是在连接二级结构的片段的环上。</a:t>
            </a:r>
          </a:p>
          <a:p>
            <a:r>
              <a:rPr lang="zh-CN" altLang="en-US"/>
              <a:t>3D侧写表通过使用3D-1D表和动态规划算法中体现的统计方法模拟蛋白质的这种延展性。动态规划算法长期以来已知用于对齐相关序列，最近，已应用于类似的三维结构的对齐。在我们的工作中，我们试图在序列和结构之间架起桥梁。因此，我们的方法在蛋白质研究中合并了两个不同的方法，一个是序列比较和数据搜索方法，另一个是构象能量计算和考虑立体化学和堆积。在三维结构侧写表中，立体化学和能量学通过其残基的埋藏区域和环境中原子的极性隐含地进入环境级的分配。最终的结果是一个序列对齐到一个3D结构。</a:t>
            </a:r>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flipH="1">
            <a:off x="-394970" y="-484506"/>
            <a:ext cx="12192000" cy="2316481"/>
          </a:xfrm>
          <a:prstGeom prst="rect">
            <a:avLst/>
          </a:prstGeom>
        </p:spPr>
      </p:pic>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grpSp>
        <p:nvGrpSpPr>
          <p:cNvPr id="49" name="Group 1"/>
          <p:cNvGrpSpPr/>
          <p:nvPr/>
        </p:nvGrpSpPr>
        <p:grpSpPr>
          <a:xfrm>
            <a:off x="3526238" y="2458861"/>
            <a:ext cx="5012042" cy="2294135"/>
            <a:chOff x="3212076" y="2449974"/>
            <a:chExt cx="5771680" cy="2641840"/>
          </a:xfrm>
        </p:grpSpPr>
        <p:sp>
          <p:nvSpPr>
            <p:cNvPr id="50" name="Freeform 5"/>
            <p:cNvSpPr/>
            <p:nvPr/>
          </p:nvSpPr>
          <p:spPr bwMode="auto">
            <a:xfrm>
              <a:off x="7360072" y="2683754"/>
              <a:ext cx="1623684" cy="1549589"/>
            </a:xfrm>
            <a:custGeom>
              <a:avLst/>
              <a:gdLst>
                <a:gd name="T0" fmla="*/ 1271 w 1271"/>
                <a:gd name="T1" fmla="*/ 1213 h 1213"/>
                <a:gd name="T2" fmla="*/ 811 w 1271"/>
                <a:gd name="T3" fmla="*/ 1213 h 1213"/>
                <a:gd name="T4" fmla="*/ 0 w 1271"/>
                <a:gd name="T5" fmla="*/ 0 h 1213"/>
                <a:gd name="T6" fmla="*/ 459 w 1271"/>
                <a:gd name="T7" fmla="*/ 0 h 1213"/>
                <a:gd name="T8" fmla="*/ 1271 w 1271"/>
                <a:gd name="T9" fmla="*/ 1213 h 1213"/>
              </a:gdLst>
              <a:ahLst/>
              <a:cxnLst>
                <a:cxn ang="0">
                  <a:pos x="T0" y="T1"/>
                </a:cxn>
                <a:cxn ang="0">
                  <a:pos x="T2" y="T3"/>
                </a:cxn>
                <a:cxn ang="0">
                  <a:pos x="T4" y="T5"/>
                </a:cxn>
                <a:cxn ang="0">
                  <a:pos x="T6" y="T7"/>
                </a:cxn>
                <a:cxn ang="0">
                  <a:pos x="T8" y="T9"/>
                </a:cxn>
              </a:cxnLst>
              <a:rect l="0" t="0" r="r" b="b"/>
              <a:pathLst>
                <a:path w="1271" h="1213">
                  <a:moveTo>
                    <a:pt x="1271" y="1213"/>
                  </a:moveTo>
                  <a:lnTo>
                    <a:pt x="811" y="1213"/>
                  </a:lnTo>
                  <a:lnTo>
                    <a:pt x="0" y="0"/>
                  </a:lnTo>
                  <a:lnTo>
                    <a:pt x="459" y="0"/>
                  </a:lnTo>
                  <a:lnTo>
                    <a:pt x="1271" y="1213"/>
                  </a:lnTo>
                  <a:close/>
                </a:path>
              </a:pathLst>
            </a:custGeom>
            <a:solidFill>
              <a:schemeClr val="bg2"/>
            </a:solidFill>
            <a:ln>
              <a:noFill/>
            </a:ln>
          </p:spPr>
          <p:txBody>
            <a:bodyPr vert="horz" wrap="square" lIns="79406" tIns="39703" rIns="79406" bIns="39703" numCol="1" anchor="t" anchorCtr="0" compatLnSpc="1"/>
            <a:lstStyle/>
            <a:p>
              <a:pPr algn="just" defTabSz="866775" fontAlgn="base">
                <a:lnSpc>
                  <a:spcPct val="120000"/>
                </a:lnSpc>
                <a:spcBef>
                  <a:spcPct val="0"/>
                </a:spcBef>
                <a:spcAft>
                  <a:spcPct val="0"/>
                </a:spcAft>
              </a:pPr>
              <a:endParaRPr lang="en-US" sz="760">
                <a:solidFill>
                  <a:prstClr val="black"/>
                </a:solidFill>
                <a:cs typeface="+mn-ea"/>
                <a:sym typeface="+mn-lt"/>
              </a:endParaRPr>
            </a:p>
          </p:txBody>
        </p:sp>
        <p:sp>
          <p:nvSpPr>
            <p:cNvPr id="51" name="Freeform 6"/>
            <p:cNvSpPr/>
            <p:nvPr/>
          </p:nvSpPr>
          <p:spPr bwMode="auto">
            <a:xfrm>
              <a:off x="6324031" y="2449974"/>
              <a:ext cx="1622407" cy="2408059"/>
            </a:xfrm>
            <a:custGeom>
              <a:avLst/>
              <a:gdLst>
                <a:gd name="T0" fmla="*/ 1270 w 1270"/>
                <a:gd name="T1" fmla="*/ 1885 h 1885"/>
                <a:gd name="T2" fmla="*/ 811 w 1270"/>
                <a:gd name="T3" fmla="*/ 1885 h 1885"/>
                <a:gd name="T4" fmla="*/ 0 w 1270"/>
                <a:gd name="T5" fmla="*/ 0 h 1885"/>
                <a:gd name="T6" fmla="*/ 459 w 1270"/>
                <a:gd name="T7" fmla="*/ 0 h 1885"/>
                <a:gd name="T8" fmla="*/ 1270 w 1270"/>
                <a:gd name="T9" fmla="*/ 1885 h 1885"/>
              </a:gdLst>
              <a:ahLst/>
              <a:cxnLst>
                <a:cxn ang="0">
                  <a:pos x="T0" y="T1"/>
                </a:cxn>
                <a:cxn ang="0">
                  <a:pos x="T2" y="T3"/>
                </a:cxn>
                <a:cxn ang="0">
                  <a:pos x="T4" y="T5"/>
                </a:cxn>
                <a:cxn ang="0">
                  <a:pos x="T6" y="T7"/>
                </a:cxn>
                <a:cxn ang="0">
                  <a:pos x="T8" y="T9"/>
                </a:cxn>
              </a:cxnLst>
              <a:rect l="0" t="0" r="r" b="b"/>
              <a:pathLst>
                <a:path w="1270" h="1885">
                  <a:moveTo>
                    <a:pt x="1270" y="1885"/>
                  </a:moveTo>
                  <a:lnTo>
                    <a:pt x="811" y="1885"/>
                  </a:lnTo>
                  <a:lnTo>
                    <a:pt x="0" y="0"/>
                  </a:lnTo>
                  <a:lnTo>
                    <a:pt x="459" y="0"/>
                  </a:lnTo>
                  <a:lnTo>
                    <a:pt x="1270" y="1885"/>
                  </a:lnTo>
                  <a:close/>
                </a:path>
              </a:pathLst>
            </a:custGeom>
            <a:solidFill>
              <a:schemeClr val="bg2"/>
            </a:solidFill>
            <a:ln>
              <a:noFill/>
            </a:ln>
          </p:spPr>
          <p:txBody>
            <a:bodyPr vert="horz" wrap="square" lIns="79406" tIns="39703" rIns="79406" bIns="39703" numCol="1" anchor="t" anchorCtr="0" compatLnSpc="1"/>
            <a:lstStyle/>
            <a:p>
              <a:pPr algn="just" defTabSz="866775" fontAlgn="base">
                <a:lnSpc>
                  <a:spcPct val="120000"/>
                </a:lnSpc>
                <a:spcBef>
                  <a:spcPct val="0"/>
                </a:spcBef>
                <a:spcAft>
                  <a:spcPct val="0"/>
                </a:spcAft>
              </a:pPr>
              <a:endParaRPr lang="en-US" sz="760">
                <a:solidFill>
                  <a:prstClr val="black"/>
                </a:solidFill>
                <a:cs typeface="+mn-ea"/>
                <a:sym typeface="+mn-lt"/>
              </a:endParaRPr>
            </a:p>
          </p:txBody>
        </p:sp>
        <p:sp>
          <p:nvSpPr>
            <p:cNvPr id="52" name="Freeform 7"/>
            <p:cNvSpPr/>
            <p:nvPr/>
          </p:nvSpPr>
          <p:spPr bwMode="auto">
            <a:xfrm>
              <a:off x="5285435" y="2917534"/>
              <a:ext cx="1624962" cy="2174280"/>
            </a:xfrm>
            <a:custGeom>
              <a:avLst/>
              <a:gdLst>
                <a:gd name="T0" fmla="*/ 459 w 1272"/>
                <a:gd name="T1" fmla="*/ 0 h 1702"/>
                <a:gd name="T2" fmla="*/ 1272 w 1272"/>
                <a:gd name="T3" fmla="*/ 1702 h 1702"/>
                <a:gd name="T4" fmla="*/ 813 w 1272"/>
                <a:gd name="T5" fmla="*/ 1702 h 1702"/>
                <a:gd name="T6" fmla="*/ 0 w 1272"/>
                <a:gd name="T7" fmla="*/ 0 h 1702"/>
                <a:gd name="T8" fmla="*/ 459 w 1272"/>
                <a:gd name="T9" fmla="*/ 0 h 1702"/>
              </a:gdLst>
              <a:ahLst/>
              <a:cxnLst>
                <a:cxn ang="0">
                  <a:pos x="T0" y="T1"/>
                </a:cxn>
                <a:cxn ang="0">
                  <a:pos x="T2" y="T3"/>
                </a:cxn>
                <a:cxn ang="0">
                  <a:pos x="T4" y="T5"/>
                </a:cxn>
                <a:cxn ang="0">
                  <a:pos x="T6" y="T7"/>
                </a:cxn>
                <a:cxn ang="0">
                  <a:pos x="T8" y="T9"/>
                </a:cxn>
              </a:cxnLst>
              <a:rect l="0" t="0" r="r" b="b"/>
              <a:pathLst>
                <a:path w="1272" h="1702">
                  <a:moveTo>
                    <a:pt x="459" y="0"/>
                  </a:moveTo>
                  <a:lnTo>
                    <a:pt x="1272" y="1702"/>
                  </a:lnTo>
                  <a:lnTo>
                    <a:pt x="813" y="1702"/>
                  </a:lnTo>
                  <a:lnTo>
                    <a:pt x="0" y="0"/>
                  </a:lnTo>
                  <a:lnTo>
                    <a:pt x="459" y="0"/>
                  </a:lnTo>
                  <a:close/>
                </a:path>
              </a:pathLst>
            </a:custGeom>
            <a:solidFill>
              <a:schemeClr val="bg2"/>
            </a:solidFill>
            <a:ln>
              <a:noFill/>
            </a:ln>
          </p:spPr>
          <p:txBody>
            <a:bodyPr vert="horz" wrap="square" lIns="79406" tIns="39703" rIns="79406" bIns="39703" numCol="1" anchor="t" anchorCtr="0" compatLnSpc="1"/>
            <a:lstStyle/>
            <a:p>
              <a:pPr algn="just" defTabSz="866775" fontAlgn="base">
                <a:lnSpc>
                  <a:spcPct val="120000"/>
                </a:lnSpc>
                <a:spcBef>
                  <a:spcPct val="0"/>
                </a:spcBef>
                <a:spcAft>
                  <a:spcPct val="0"/>
                </a:spcAft>
              </a:pPr>
              <a:endParaRPr lang="en-US" sz="760">
                <a:solidFill>
                  <a:prstClr val="black"/>
                </a:solidFill>
                <a:cs typeface="+mn-ea"/>
                <a:sym typeface="+mn-lt"/>
              </a:endParaRPr>
            </a:p>
          </p:txBody>
        </p:sp>
        <p:sp>
          <p:nvSpPr>
            <p:cNvPr id="53" name="Freeform 8"/>
            <p:cNvSpPr/>
            <p:nvPr/>
          </p:nvSpPr>
          <p:spPr bwMode="auto">
            <a:xfrm>
              <a:off x="4249394" y="2683754"/>
              <a:ext cx="1622407" cy="1940500"/>
            </a:xfrm>
            <a:custGeom>
              <a:avLst/>
              <a:gdLst>
                <a:gd name="T0" fmla="*/ 459 w 1270"/>
                <a:gd name="T1" fmla="*/ 0 h 1519"/>
                <a:gd name="T2" fmla="*/ 1270 w 1270"/>
                <a:gd name="T3" fmla="*/ 1519 h 1519"/>
                <a:gd name="T4" fmla="*/ 811 w 1270"/>
                <a:gd name="T5" fmla="*/ 1519 h 1519"/>
                <a:gd name="T6" fmla="*/ 0 w 1270"/>
                <a:gd name="T7" fmla="*/ 0 h 1519"/>
                <a:gd name="T8" fmla="*/ 459 w 1270"/>
                <a:gd name="T9" fmla="*/ 0 h 1519"/>
              </a:gdLst>
              <a:ahLst/>
              <a:cxnLst>
                <a:cxn ang="0">
                  <a:pos x="T0" y="T1"/>
                </a:cxn>
                <a:cxn ang="0">
                  <a:pos x="T2" y="T3"/>
                </a:cxn>
                <a:cxn ang="0">
                  <a:pos x="T4" y="T5"/>
                </a:cxn>
                <a:cxn ang="0">
                  <a:pos x="T6" y="T7"/>
                </a:cxn>
                <a:cxn ang="0">
                  <a:pos x="T8" y="T9"/>
                </a:cxn>
              </a:cxnLst>
              <a:rect l="0" t="0" r="r" b="b"/>
              <a:pathLst>
                <a:path w="1270" h="1519">
                  <a:moveTo>
                    <a:pt x="459" y="0"/>
                  </a:moveTo>
                  <a:lnTo>
                    <a:pt x="1270" y="1519"/>
                  </a:lnTo>
                  <a:lnTo>
                    <a:pt x="811" y="1519"/>
                  </a:lnTo>
                  <a:lnTo>
                    <a:pt x="0" y="0"/>
                  </a:lnTo>
                  <a:lnTo>
                    <a:pt x="459" y="0"/>
                  </a:lnTo>
                  <a:close/>
                </a:path>
              </a:pathLst>
            </a:custGeom>
            <a:solidFill>
              <a:schemeClr val="bg2"/>
            </a:solidFill>
            <a:ln>
              <a:noFill/>
            </a:ln>
          </p:spPr>
          <p:txBody>
            <a:bodyPr vert="horz" wrap="square" lIns="79406" tIns="39703" rIns="79406" bIns="39703" numCol="1" anchor="t" anchorCtr="0" compatLnSpc="1"/>
            <a:lstStyle/>
            <a:p>
              <a:pPr algn="just" defTabSz="866775" fontAlgn="base">
                <a:lnSpc>
                  <a:spcPct val="120000"/>
                </a:lnSpc>
                <a:spcBef>
                  <a:spcPct val="0"/>
                </a:spcBef>
                <a:spcAft>
                  <a:spcPct val="0"/>
                </a:spcAft>
              </a:pPr>
              <a:endParaRPr lang="en-US" sz="760">
                <a:solidFill>
                  <a:prstClr val="black"/>
                </a:solidFill>
                <a:cs typeface="+mn-ea"/>
                <a:sym typeface="+mn-lt"/>
              </a:endParaRPr>
            </a:p>
          </p:txBody>
        </p:sp>
        <p:sp>
          <p:nvSpPr>
            <p:cNvPr id="54" name="Freeform 9"/>
            <p:cNvSpPr/>
            <p:nvPr/>
          </p:nvSpPr>
          <p:spPr bwMode="auto">
            <a:xfrm>
              <a:off x="3212076" y="3130873"/>
              <a:ext cx="1623684" cy="1727160"/>
            </a:xfrm>
            <a:custGeom>
              <a:avLst/>
              <a:gdLst>
                <a:gd name="T0" fmla="*/ 459 w 1271"/>
                <a:gd name="T1" fmla="*/ 0 h 1352"/>
                <a:gd name="T2" fmla="*/ 1271 w 1271"/>
                <a:gd name="T3" fmla="*/ 1352 h 1352"/>
                <a:gd name="T4" fmla="*/ 812 w 1271"/>
                <a:gd name="T5" fmla="*/ 1352 h 1352"/>
                <a:gd name="T6" fmla="*/ 0 w 1271"/>
                <a:gd name="T7" fmla="*/ 0 h 1352"/>
                <a:gd name="T8" fmla="*/ 459 w 1271"/>
                <a:gd name="T9" fmla="*/ 0 h 1352"/>
              </a:gdLst>
              <a:ahLst/>
              <a:cxnLst>
                <a:cxn ang="0">
                  <a:pos x="T0" y="T1"/>
                </a:cxn>
                <a:cxn ang="0">
                  <a:pos x="T2" y="T3"/>
                </a:cxn>
                <a:cxn ang="0">
                  <a:pos x="T4" y="T5"/>
                </a:cxn>
                <a:cxn ang="0">
                  <a:pos x="T6" y="T7"/>
                </a:cxn>
                <a:cxn ang="0">
                  <a:pos x="T8" y="T9"/>
                </a:cxn>
              </a:cxnLst>
              <a:rect l="0" t="0" r="r" b="b"/>
              <a:pathLst>
                <a:path w="1271" h="1352">
                  <a:moveTo>
                    <a:pt x="459" y="0"/>
                  </a:moveTo>
                  <a:lnTo>
                    <a:pt x="1271" y="1352"/>
                  </a:lnTo>
                  <a:lnTo>
                    <a:pt x="812" y="1352"/>
                  </a:lnTo>
                  <a:lnTo>
                    <a:pt x="0" y="0"/>
                  </a:lnTo>
                  <a:lnTo>
                    <a:pt x="459" y="0"/>
                  </a:lnTo>
                  <a:close/>
                </a:path>
              </a:pathLst>
            </a:custGeom>
            <a:solidFill>
              <a:schemeClr val="bg2"/>
            </a:solidFill>
            <a:ln>
              <a:noFill/>
            </a:ln>
          </p:spPr>
          <p:txBody>
            <a:bodyPr vert="horz" wrap="square" lIns="79406" tIns="39703" rIns="79406" bIns="39703" numCol="1" anchor="t" anchorCtr="0" compatLnSpc="1"/>
            <a:lstStyle/>
            <a:p>
              <a:pPr algn="just" defTabSz="866775" fontAlgn="base">
                <a:lnSpc>
                  <a:spcPct val="120000"/>
                </a:lnSpc>
                <a:spcBef>
                  <a:spcPct val="0"/>
                </a:spcBef>
                <a:spcAft>
                  <a:spcPct val="0"/>
                </a:spcAft>
              </a:pPr>
              <a:endParaRPr lang="en-US" sz="760">
                <a:solidFill>
                  <a:prstClr val="black"/>
                </a:solidFill>
                <a:cs typeface="+mn-ea"/>
                <a:sym typeface="+mn-lt"/>
              </a:endParaRPr>
            </a:p>
          </p:txBody>
        </p:sp>
      </p:grpSp>
      <p:sp>
        <p:nvSpPr>
          <p:cNvPr id="3" name="文本框 2"/>
          <p:cNvSpPr txBox="1"/>
          <p:nvPr/>
        </p:nvSpPr>
        <p:spPr>
          <a:xfrm>
            <a:off x="868680" y="300355"/>
            <a:ext cx="1778635" cy="645160"/>
          </a:xfrm>
          <a:prstGeom prst="rect">
            <a:avLst/>
          </a:prstGeom>
          <a:noFill/>
        </p:spPr>
        <p:txBody>
          <a:bodyPr wrap="square" rtlCol="0">
            <a:spAutoFit/>
          </a:bodyPr>
          <a:lstStyle/>
          <a:p>
            <a:r>
              <a:rPr lang="zh-CN" altLang="en-US" sz="3600" b="1"/>
              <a:t>总结</a:t>
            </a:r>
          </a:p>
        </p:txBody>
      </p:sp>
      <p:sp>
        <p:nvSpPr>
          <p:cNvPr id="4" name="文本框 3"/>
          <p:cNvSpPr txBox="1"/>
          <p:nvPr/>
        </p:nvSpPr>
        <p:spPr>
          <a:xfrm>
            <a:off x="1041400" y="1454150"/>
            <a:ext cx="9367520" cy="4892675"/>
          </a:xfrm>
          <a:prstGeom prst="rect">
            <a:avLst/>
          </a:prstGeom>
          <a:noFill/>
        </p:spPr>
        <p:txBody>
          <a:bodyPr wrap="square" rtlCol="0">
            <a:spAutoFit/>
          </a:bodyPr>
          <a:lstStyle/>
          <a:p>
            <a:r>
              <a:rPr lang="zh-CN" altLang="en-US" sz="2400"/>
              <a:t>虽然三维侧写表可以从氨基酸序列预测一些蛋白质结构，但该方法的预测能力存在局限性。最严重的限制是，如果以前没有已知的示例，则无法预测结构，原因很简单，每个三维侧写表都是由一个结构的原子坐标得到的，当然，已知的“结构”可能是一个假想或模型结构，在这种情况下，三维兼容性搜索可以揭示与之一致的序列。</a:t>
            </a:r>
          </a:p>
          <a:p>
            <a:r>
              <a:rPr lang="zh-CN" altLang="en-US" sz="2400"/>
              <a:t>第二个限制出现了，因为三维侧写表只能检测采用类似的三级结构的序列，只有类似的拓扑是不够的，例如，使用RBP结构的三维侧写表进行三维兼容性搜索，在许多具有类似拓扑结构的周质结合蛋白中，只检测到RBP最接近的结构亲属，随着结构的分化，具有特殊三级结构特征的剩余物环境模式可能发生巨大变化而难以识别。</a:t>
            </a:r>
          </a:p>
          <a:p>
            <a:r>
              <a:rPr lang="zh-CN" altLang="en-US" sz="2400"/>
              <a:t>尽管有这些限制，3D兼容性搜索显然能够检测出序列相似性可能不明显的结构关系。因此，在蛋白质逆折叠问题上，兼容性搜索为序列同源性搜索提高一个有用的补充。</a:t>
            </a:r>
            <a:r>
              <a:rPr lang="en-US" altLang="zh-CN" sz="2400"/>
              <a:t> </a:t>
            </a:r>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1"/>
            <a:ext cx="12192000" cy="2316481"/>
          </a:xfrm>
          <a:prstGeom prst="rect">
            <a:avLst/>
          </a:prstGeom>
        </p:spPr>
      </p:pic>
      <p:pic>
        <p:nvPicPr>
          <p:cNvPr id="7" name="图片 6"/>
          <p:cNvPicPr>
            <a:picLocks noChangeAspect="1"/>
          </p:cNvPicPr>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a:off x="0" y="4541520"/>
            <a:ext cx="6493397" cy="2316480"/>
          </a:xfrm>
          <a:prstGeom prst="rect">
            <a:avLst/>
          </a:prstGeom>
        </p:spPr>
      </p:pic>
      <p:pic>
        <p:nvPicPr>
          <p:cNvPr id="8" name="图片 7"/>
          <p:cNvPicPr>
            <a:picLocks noChangeAspect="1"/>
          </p:cNvPicPr>
          <p:nvPr/>
        </p:nvPicPr>
        <p:blipFill rotWithShape="1">
          <a:blip r:embed="rId3">
            <a:grayscl/>
            <a:extLst>
              <a:ext uri="{28A0092B-C50C-407E-A947-70E740481C1C}">
                <a14:useLocalDpi xmlns:a14="http://schemas.microsoft.com/office/drawing/2010/main" val="0"/>
              </a:ext>
            </a:extLst>
          </a:blip>
          <a:srcRect l="59125" b="3346"/>
          <a:stretch>
            <a:fillRect/>
          </a:stretch>
        </p:blipFill>
        <p:spPr>
          <a:xfrm>
            <a:off x="8538110" y="3200400"/>
            <a:ext cx="3653889" cy="3657599"/>
          </a:xfrm>
          <a:prstGeom prst="rect">
            <a:avLst/>
          </a:prstGeom>
        </p:spPr>
      </p:pic>
      <p:sp>
        <p:nvSpPr>
          <p:cNvPr id="2" name="11"/>
          <p:cNvSpPr/>
          <p:nvPr userDrawn="1"/>
        </p:nvSpPr>
        <p:spPr>
          <a:xfrm rot="5400000">
            <a:off x="4117340" y="1579880"/>
            <a:ext cx="3802380" cy="3697605"/>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057" name="文本框 13"/>
          <p:cNvSpPr txBox="1"/>
          <p:nvPr userDrawn="1"/>
        </p:nvSpPr>
        <p:spPr>
          <a:xfrm>
            <a:off x="2042160" y="2768600"/>
            <a:ext cx="8107045" cy="922020"/>
          </a:xfrm>
          <a:prstGeom prst="rect">
            <a:avLst/>
          </a:prstGeom>
          <a:noFill/>
          <a:ln w="9525">
            <a:noFill/>
          </a:ln>
        </p:spPr>
        <p:txBody>
          <a:bodyPr wrap="square" anchor="t">
            <a:spAutoFit/>
          </a:bodyPr>
          <a:lstStyle/>
          <a:p>
            <a:pPr algn="dist"/>
            <a:r>
              <a:rPr lang="zh-CN" sz="5400">
                <a:solidFill>
                  <a:schemeClr val="tx1">
                    <a:lumMod val="65000"/>
                    <a:lumOff val="35000"/>
                  </a:schemeClr>
                </a:solidFill>
                <a:cs typeface="+mn-ea"/>
                <a:sym typeface="+mn-lt"/>
              </a:rPr>
              <a:t>感谢聆听</a:t>
            </a:r>
          </a:p>
        </p:txBody>
      </p:sp>
      <p:cxnSp>
        <p:nvCxnSpPr>
          <p:cNvPr id="3" name="直接连接符 2"/>
          <p:cNvCxnSpPr/>
          <p:nvPr userDrawn="1"/>
        </p:nvCxnSpPr>
        <p:spPr>
          <a:xfrm>
            <a:off x="5418455" y="4264660"/>
            <a:ext cx="1123950" cy="6350"/>
          </a:xfrm>
          <a:prstGeom prst="line">
            <a:avLst/>
          </a:prstGeom>
          <a:ln w="28575" cmpd="sng">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mortarboard_182327"/>
          <p:cNvSpPr>
            <a:spLocks noChangeAspect="1"/>
          </p:cNvSpPr>
          <p:nvPr/>
        </p:nvSpPr>
        <p:spPr bwMode="auto">
          <a:xfrm>
            <a:off x="5617581" y="1777256"/>
            <a:ext cx="956840" cy="891670"/>
          </a:xfrm>
          <a:custGeom>
            <a:avLst/>
            <a:gdLst>
              <a:gd name="connsiteX0" fmla="*/ 455711 w 607639"/>
              <a:gd name="connsiteY0" fmla="*/ 515659 h 566254"/>
              <a:gd name="connsiteX1" fmla="*/ 465873 w 607639"/>
              <a:gd name="connsiteY1" fmla="*/ 525796 h 566254"/>
              <a:gd name="connsiteX2" fmla="*/ 465873 w 607639"/>
              <a:gd name="connsiteY2" fmla="*/ 556117 h 566254"/>
              <a:gd name="connsiteX3" fmla="*/ 455711 w 607639"/>
              <a:gd name="connsiteY3" fmla="*/ 566254 h 566254"/>
              <a:gd name="connsiteX4" fmla="*/ 445550 w 607639"/>
              <a:gd name="connsiteY4" fmla="*/ 556117 h 566254"/>
              <a:gd name="connsiteX5" fmla="*/ 445550 w 607639"/>
              <a:gd name="connsiteY5" fmla="*/ 525796 h 566254"/>
              <a:gd name="connsiteX6" fmla="*/ 455711 w 607639"/>
              <a:gd name="connsiteY6" fmla="*/ 515659 h 566254"/>
              <a:gd name="connsiteX7" fmla="*/ 483639 w 607639"/>
              <a:gd name="connsiteY7" fmla="*/ 505931 h 566254"/>
              <a:gd name="connsiteX8" fmla="*/ 495939 w 607639"/>
              <a:gd name="connsiteY8" fmla="*/ 513305 h 566254"/>
              <a:gd name="connsiteX9" fmla="*/ 506010 w 607639"/>
              <a:gd name="connsiteY9" fmla="*/ 553728 h 566254"/>
              <a:gd name="connsiteX10" fmla="*/ 498702 w 607639"/>
              <a:gd name="connsiteY10" fmla="*/ 565988 h 566254"/>
              <a:gd name="connsiteX11" fmla="*/ 496206 w 607639"/>
              <a:gd name="connsiteY11" fmla="*/ 566254 h 566254"/>
              <a:gd name="connsiteX12" fmla="*/ 486402 w 607639"/>
              <a:gd name="connsiteY12" fmla="*/ 558614 h 566254"/>
              <a:gd name="connsiteX13" fmla="*/ 476242 w 607639"/>
              <a:gd name="connsiteY13" fmla="*/ 518191 h 566254"/>
              <a:gd name="connsiteX14" fmla="*/ 483639 w 607639"/>
              <a:gd name="connsiteY14" fmla="*/ 505931 h 566254"/>
              <a:gd name="connsiteX15" fmla="*/ 427732 w 607639"/>
              <a:gd name="connsiteY15" fmla="*/ 505931 h 566254"/>
              <a:gd name="connsiteX16" fmla="*/ 435113 w 607639"/>
              <a:gd name="connsiteY16" fmla="*/ 518191 h 566254"/>
              <a:gd name="connsiteX17" fmla="*/ 424975 w 607639"/>
              <a:gd name="connsiteY17" fmla="*/ 558614 h 566254"/>
              <a:gd name="connsiteX18" fmla="*/ 415192 w 607639"/>
              <a:gd name="connsiteY18" fmla="*/ 566254 h 566254"/>
              <a:gd name="connsiteX19" fmla="*/ 412702 w 607639"/>
              <a:gd name="connsiteY19" fmla="*/ 565988 h 566254"/>
              <a:gd name="connsiteX20" fmla="*/ 405410 w 607639"/>
              <a:gd name="connsiteY20" fmla="*/ 553728 h 566254"/>
              <a:gd name="connsiteX21" fmla="*/ 415459 w 607639"/>
              <a:gd name="connsiteY21" fmla="*/ 513305 h 566254"/>
              <a:gd name="connsiteX22" fmla="*/ 427732 w 607639"/>
              <a:gd name="connsiteY22" fmla="*/ 505931 h 566254"/>
              <a:gd name="connsiteX23" fmla="*/ 455707 w 607639"/>
              <a:gd name="connsiteY23" fmla="*/ 465128 h 566254"/>
              <a:gd name="connsiteX24" fmla="*/ 445560 w 607639"/>
              <a:gd name="connsiteY24" fmla="*/ 475260 h 566254"/>
              <a:gd name="connsiteX25" fmla="*/ 455707 w 607639"/>
              <a:gd name="connsiteY25" fmla="*/ 485392 h 566254"/>
              <a:gd name="connsiteX26" fmla="*/ 465853 w 607639"/>
              <a:gd name="connsiteY26" fmla="*/ 475260 h 566254"/>
              <a:gd name="connsiteX27" fmla="*/ 455707 w 607639"/>
              <a:gd name="connsiteY27" fmla="*/ 465128 h 566254"/>
              <a:gd name="connsiteX28" fmla="*/ 111408 w 607639"/>
              <a:gd name="connsiteY28" fmla="*/ 252803 h 566254"/>
              <a:gd name="connsiteX29" fmla="*/ 121467 w 607639"/>
              <a:gd name="connsiteY29" fmla="*/ 262935 h 566254"/>
              <a:gd name="connsiteX30" fmla="*/ 121467 w 607639"/>
              <a:gd name="connsiteY30" fmla="*/ 331636 h 566254"/>
              <a:gd name="connsiteX31" fmla="*/ 293705 w 607639"/>
              <a:gd name="connsiteY31" fmla="*/ 424334 h 566254"/>
              <a:gd name="connsiteX32" fmla="*/ 293705 w 607639"/>
              <a:gd name="connsiteY32" fmla="*/ 333680 h 566254"/>
              <a:gd name="connsiteX33" fmla="*/ 303764 w 607639"/>
              <a:gd name="connsiteY33" fmla="*/ 323548 h 566254"/>
              <a:gd name="connsiteX34" fmla="*/ 313911 w 607639"/>
              <a:gd name="connsiteY34" fmla="*/ 333680 h 566254"/>
              <a:gd name="connsiteX35" fmla="*/ 313911 w 607639"/>
              <a:gd name="connsiteY35" fmla="*/ 424422 h 566254"/>
              <a:gd name="connsiteX36" fmla="*/ 410668 w 607639"/>
              <a:gd name="connsiteY36" fmla="*/ 402381 h 566254"/>
              <a:gd name="connsiteX37" fmla="*/ 424287 w 607639"/>
              <a:gd name="connsiteY37" fmla="*/ 407003 h 566254"/>
              <a:gd name="connsiteX38" fmla="*/ 419658 w 607639"/>
              <a:gd name="connsiteY38" fmla="*/ 420512 h 566254"/>
              <a:gd name="connsiteX39" fmla="*/ 303764 w 607639"/>
              <a:gd name="connsiteY39" fmla="*/ 444953 h 566254"/>
              <a:gd name="connsiteX40" fmla="*/ 101973 w 607639"/>
              <a:gd name="connsiteY40" fmla="*/ 337502 h 566254"/>
              <a:gd name="connsiteX41" fmla="*/ 101261 w 607639"/>
              <a:gd name="connsiteY41" fmla="*/ 333680 h 566254"/>
              <a:gd name="connsiteX42" fmla="*/ 101261 w 607639"/>
              <a:gd name="connsiteY42" fmla="*/ 262935 h 566254"/>
              <a:gd name="connsiteX43" fmla="*/ 111408 w 607639"/>
              <a:gd name="connsiteY43" fmla="*/ 252803 h 566254"/>
              <a:gd name="connsiteX44" fmla="*/ 10147 w 607639"/>
              <a:gd name="connsiteY44" fmla="*/ 151682 h 566254"/>
              <a:gd name="connsiteX45" fmla="*/ 20294 w 607639"/>
              <a:gd name="connsiteY45" fmla="*/ 161814 h 566254"/>
              <a:gd name="connsiteX46" fmla="*/ 20294 w 607639"/>
              <a:gd name="connsiteY46" fmla="*/ 165191 h 566254"/>
              <a:gd name="connsiteX47" fmla="*/ 303787 w 607639"/>
              <a:gd name="connsiteY47" fmla="*/ 282333 h 566254"/>
              <a:gd name="connsiteX48" fmla="*/ 411310 w 607639"/>
              <a:gd name="connsiteY48" fmla="*/ 237894 h 566254"/>
              <a:gd name="connsiteX49" fmla="*/ 424573 w 607639"/>
              <a:gd name="connsiteY49" fmla="*/ 243405 h 566254"/>
              <a:gd name="connsiteX50" fmla="*/ 419054 w 607639"/>
              <a:gd name="connsiteY50" fmla="*/ 256559 h 566254"/>
              <a:gd name="connsiteX51" fmla="*/ 307704 w 607639"/>
              <a:gd name="connsiteY51" fmla="*/ 302598 h 566254"/>
              <a:gd name="connsiteX52" fmla="*/ 303787 w 607639"/>
              <a:gd name="connsiteY52" fmla="*/ 303398 h 566254"/>
              <a:gd name="connsiteX53" fmla="*/ 299960 w 607639"/>
              <a:gd name="connsiteY53" fmla="*/ 302598 h 566254"/>
              <a:gd name="connsiteX54" fmla="*/ 6231 w 607639"/>
              <a:gd name="connsiteY54" fmla="*/ 181278 h 566254"/>
              <a:gd name="connsiteX55" fmla="*/ 0 w 607639"/>
              <a:gd name="connsiteY55" fmla="*/ 171946 h 566254"/>
              <a:gd name="connsiteX56" fmla="*/ 0 w 607639"/>
              <a:gd name="connsiteY56" fmla="*/ 161814 h 566254"/>
              <a:gd name="connsiteX57" fmla="*/ 10147 w 607639"/>
              <a:gd name="connsiteY57" fmla="*/ 151682 h 566254"/>
              <a:gd name="connsiteX58" fmla="*/ 303775 w 607639"/>
              <a:gd name="connsiteY58" fmla="*/ 121342 h 566254"/>
              <a:gd name="connsiteX59" fmla="*/ 283571 w 607639"/>
              <a:gd name="connsiteY59" fmla="*/ 131474 h 566254"/>
              <a:gd name="connsiteX60" fmla="*/ 303775 w 607639"/>
              <a:gd name="connsiteY60" fmla="*/ 141517 h 566254"/>
              <a:gd name="connsiteX61" fmla="*/ 324068 w 607639"/>
              <a:gd name="connsiteY61" fmla="*/ 131474 h 566254"/>
              <a:gd name="connsiteX62" fmla="*/ 303775 w 607639"/>
              <a:gd name="connsiteY62" fmla="*/ 121342 h 566254"/>
              <a:gd name="connsiteX63" fmla="*/ 299948 w 607639"/>
              <a:gd name="connsiteY63" fmla="*/ 732 h 566254"/>
              <a:gd name="connsiteX64" fmla="*/ 307691 w 607639"/>
              <a:gd name="connsiteY64" fmla="*/ 732 h 566254"/>
              <a:gd name="connsiteX65" fmla="*/ 601320 w 607639"/>
              <a:gd name="connsiteY65" fmla="*/ 122142 h 566254"/>
              <a:gd name="connsiteX66" fmla="*/ 607639 w 607639"/>
              <a:gd name="connsiteY66" fmla="*/ 131474 h 566254"/>
              <a:gd name="connsiteX67" fmla="*/ 601320 w 607639"/>
              <a:gd name="connsiteY67" fmla="*/ 140806 h 566254"/>
              <a:gd name="connsiteX68" fmla="*/ 465853 w 607639"/>
              <a:gd name="connsiteY68" fmla="*/ 196801 h 566254"/>
              <a:gd name="connsiteX69" fmla="*/ 465853 w 607639"/>
              <a:gd name="connsiteY69" fmla="*/ 215021 h 566254"/>
              <a:gd name="connsiteX70" fmla="*/ 587346 w 607639"/>
              <a:gd name="connsiteY70" fmla="*/ 165159 h 566254"/>
              <a:gd name="connsiteX71" fmla="*/ 587346 w 607639"/>
              <a:gd name="connsiteY71" fmla="*/ 161782 h 566254"/>
              <a:gd name="connsiteX72" fmla="*/ 597493 w 607639"/>
              <a:gd name="connsiteY72" fmla="*/ 151650 h 566254"/>
              <a:gd name="connsiteX73" fmla="*/ 607639 w 607639"/>
              <a:gd name="connsiteY73" fmla="*/ 161782 h 566254"/>
              <a:gd name="connsiteX74" fmla="*/ 607639 w 607639"/>
              <a:gd name="connsiteY74" fmla="*/ 171914 h 566254"/>
              <a:gd name="connsiteX75" fmla="*/ 601320 w 607639"/>
              <a:gd name="connsiteY75" fmla="*/ 181247 h 566254"/>
              <a:gd name="connsiteX76" fmla="*/ 465853 w 607639"/>
              <a:gd name="connsiteY76" fmla="*/ 236974 h 566254"/>
              <a:gd name="connsiteX77" fmla="*/ 465853 w 607639"/>
              <a:gd name="connsiteY77" fmla="*/ 362383 h 566254"/>
              <a:gd name="connsiteX78" fmla="*/ 486058 w 607639"/>
              <a:gd name="connsiteY78" fmla="*/ 331808 h 566254"/>
              <a:gd name="connsiteX79" fmla="*/ 486058 w 607639"/>
              <a:gd name="connsiteY79" fmla="*/ 262927 h 566254"/>
              <a:gd name="connsiteX80" fmla="*/ 496205 w 607639"/>
              <a:gd name="connsiteY80" fmla="*/ 252795 h 566254"/>
              <a:gd name="connsiteX81" fmla="*/ 506351 w 607639"/>
              <a:gd name="connsiteY81" fmla="*/ 262927 h 566254"/>
              <a:gd name="connsiteX82" fmla="*/ 506351 w 607639"/>
              <a:gd name="connsiteY82" fmla="*/ 333675 h 566254"/>
              <a:gd name="connsiteX83" fmla="*/ 505817 w 607639"/>
              <a:gd name="connsiteY83" fmla="*/ 336963 h 566254"/>
              <a:gd name="connsiteX84" fmla="*/ 465853 w 607639"/>
              <a:gd name="connsiteY84" fmla="*/ 389402 h 566254"/>
              <a:gd name="connsiteX85" fmla="*/ 465853 w 607639"/>
              <a:gd name="connsiteY85" fmla="*/ 446818 h 566254"/>
              <a:gd name="connsiteX86" fmla="*/ 486058 w 607639"/>
              <a:gd name="connsiteY86" fmla="*/ 475260 h 566254"/>
              <a:gd name="connsiteX87" fmla="*/ 455707 w 607639"/>
              <a:gd name="connsiteY87" fmla="*/ 505568 h 566254"/>
              <a:gd name="connsiteX88" fmla="*/ 425356 w 607639"/>
              <a:gd name="connsiteY88" fmla="*/ 475260 h 566254"/>
              <a:gd name="connsiteX89" fmla="*/ 445560 w 607639"/>
              <a:gd name="connsiteY89" fmla="*/ 446818 h 566254"/>
              <a:gd name="connsiteX90" fmla="*/ 445560 w 607639"/>
              <a:gd name="connsiteY90" fmla="*/ 230041 h 566254"/>
              <a:gd name="connsiteX91" fmla="*/ 445560 w 607639"/>
              <a:gd name="connsiteY91" fmla="*/ 197689 h 566254"/>
              <a:gd name="connsiteX92" fmla="*/ 330031 w 607639"/>
              <a:gd name="connsiteY92" fmla="*/ 154583 h 566254"/>
              <a:gd name="connsiteX93" fmla="*/ 303775 w 607639"/>
              <a:gd name="connsiteY93" fmla="*/ 161782 h 566254"/>
              <a:gd name="connsiteX94" fmla="*/ 263277 w 607639"/>
              <a:gd name="connsiteY94" fmla="*/ 131474 h 566254"/>
              <a:gd name="connsiteX95" fmla="*/ 303775 w 607639"/>
              <a:gd name="connsiteY95" fmla="*/ 101077 h 566254"/>
              <a:gd name="connsiteX96" fmla="*/ 344272 w 607639"/>
              <a:gd name="connsiteY96" fmla="*/ 131474 h 566254"/>
              <a:gd name="connsiteX97" fmla="*/ 343382 w 607639"/>
              <a:gd name="connsiteY97" fmla="*/ 137962 h 566254"/>
              <a:gd name="connsiteX98" fmla="*/ 454728 w 607639"/>
              <a:gd name="connsiteY98" fmla="*/ 179469 h 566254"/>
              <a:gd name="connsiteX99" fmla="*/ 570969 w 607639"/>
              <a:gd name="connsiteY99" fmla="*/ 131474 h 566254"/>
              <a:gd name="connsiteX100" fmla="*/ 303775 w 607639"/>
              <a:gd name="connsiteY100" fmla="*/ 20997 h 566254"/>
              <a:gd name="connsiteX101" fmla="*/ 36581 w 607639"/>
              <a:gd name="connsiteY101" fmla="*/ 131474 h 566254"/>
              <a:gd name="connsiteX102" fmla="*/ 303775 w 607639"/>
              <a:gd name="connsiteY102" fmla="*/ 241862 h 566254"/>
              <a:gd name="connsiteX103" fmla="*/ 406131 w 607639"/>
              <a:gd name="connsiteY103" fmla="*/ 199556 h 566254"/>
              <a:gd name="connsiteX104" fmla="*/ 419393 w 607639"/>
              <a:gd name="connsiteY104" fmla="*/ 205066 h 566254"/>
              <a:gd name="connsiteX105" fmla="*/ 413874 w 607639"/>
              <a:gd name="connsiteY105" fmla="*/ 218220 h 566254"/>
              <a:gd name="connsiteX106" fmla="*/ 307691 w 607639"/>
              <a:gd name="connsiteY106" fmla="*/ 262127 h 566254"/>
              <a:gd name="connsiteX107" fmla="*/ 303775 w 607639"/>
              <a:gd name="connsiteY107" fmla="*/ 262927 h 566254"/>
              <a:gd name="connsiteX108" fmla="*/ 299948 w 607639"/>
              <a:gd name="connsiteY108" fmla="*/ 262127 h 566254"/>
              <a:gd name="connsiteX109" fmla="*/ 6230 w 607639"/>
              <a:gd name="connsiteY109" fmla="*/ 140806 h 566254"/>
              <a:gd name="connsiteX110" fmla="*/ 0 w 607639"/>
              <a:gd name="connsiteY110" fmla="*/ 131474 h 566254"/>
              <a:gd name="connsiteX111" fmla="*/ 6230 w 607639"/>
              <a:gd name="connsiteY111" fmla="*/ 122142 h 56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07639" h="566254">
                <a:moveTo>
                  <a:pt x="455711" y="515659"/>
                </a:moveTo>
                <a:cubicBezTo>
                  <a:pt x="461327" y="515659"/>
                  <a:pt x="465873" y="520194"/>
                  <a:pt x="465873" y="525796"/>
                </a:cubicBezTo>
                <a:lnTo>
                  <a:pt x="465873" y="556117"/>
                </a:lnTo>
                <a:cubicBezTo>
                  <a:pt x="465873" y="561719"/>
                  <a:pt x="461327" y="566254"/>
                  <a:pt x="455711" y="566254"/>
                </a:cubicBezTo>
                <a:cubicBezTo>
                  <a:pt x="450096" y="566254"/>
                  <a:pt x="445550" y="561719"/>
                  <a:pt x="445550" y="556117"/>
                </a:cubicBezTo>
                <a:lnTo>
                  <a:pt x="445550" y="525796"/>
                </a:lnTo>
                <a:cubicBezTo>
                  <a:pt x="445550" y="520194"/>
                  <a:pt x="450096" y="515659"/>
                  <a:pt x="455711" y="515659"/>
                </a:cubicBezTo>
                <a:close/>
                <a:moveTo>
                  <a:pt x="483639" y="505931"/>
                </a:moveTo>
                <a:cubicBezTo>
                  <a:pt x="489076" y="504509"/>
                  <a:pt x="494513" y="507885"/>
                  <a:pt x="495939" y="513305"/>
                </a:cubicBezTo>
                <a:lnTo>
                  <a:pt x="506010" y="553728"/>
                </a:lnTo>
                <a:cubicBezTo>
                  <a:pt x="507436" y="559147"/>
                  <a:pt x="504138" y="564566"/>
                  <a:pt x="498702" y="565988"/>
                </a:cubicBezTo>
                <a:cubicBezTo>
                  <a:pt x="497811" y="566165"/>
                  <a:pt x="497008" y="566254"/>
                  <a:pt x="496206" y="566254"/>
                </a:cubicBezTo>
                <a:cubicBezTo>
                  <a:pt x="491661" y="566254"/>
                  <a:pt x="487561" y="563234"/>
                  <a:pt x="486402" y="558614"/>
                </a:cubicBezTo>
                <a:lnTo>
                  <a:pt x="476242" y="518191"/>
                </a:lnTo>
                <a:cubicBezTo>
                  <a:pt x="474905" y="512772"/>
                  <a:pt x="478203" y="507263"/>
                  <a:pt x="483639" y="505931"/>
                </a:cubicBezTo>
                <a:close/>
                <a:moveTo>
                  <a:pt x="427732" y="505931"/>
                </a:moveTo>
                <a:cubicBezTo>
                  <a:pt x="433156" y="507263"/>
                  <a:pt x="436447" y="512772"/>
                  <a:pt x="435113" y="518191"/>
                </a:cubicBezTo>
                <a:lnTo>
                  <a:pt x="424975" y="558614"/>
                </a:lnTo>
                <a:cubicBezTo>
                  <a:pt x="423819" y="563234"/>
                  <a:pt x="419728" y="566254"/>
                  <a:pt x="415192" y="566254"/>
                </a:cubicBezTo>
                <a:cubicBezTo>
                  <a:pt x="414392" y="566254"/>
                  <a:pt x="413591" y="566165"/>
                  <a:pt x="412702" y="565988"/>
                </a:cubicBezTo>
                <a:cubicBezTo>
                  <a:pt x="407277" y="564566"/>
                  <a:pt x="403987" y="559147"/>
                  <a:pt x="405410" y="553728"/>
                </a:cubicBezTo>
                <a:lnTo>
                  <a:pt x="415459" y="513305"/>
                </a:lnTo>
                <a:cubicBezTo>
                  <a:pt x="416793" y="507885"/>
                  <a:pt x="422307" y="504509"/>
                  <a:pt x="427732" y="505931"/>
                </a:cubicBezTo>
                <a:close/>
                <a:moveTo>
                  <a:pt x="455707" y="465128"/>
                </a:moveTo>
                <a:cubicBezTo>
                  <a:pt x="450100" y="465128"/>
                  <a:pt x="445560" y="469660"/>
                  <a:pt x="445560" y="475260"/>
                </a:cubicBezTo>
                <a:cubicBezTo>
                  <a:pt x="445560" y="480859"/>
                  <a:pt x="450100" y="485392"/>
                  <a:pt x="455707" y="485392"/>
                </a:cubicBezTo>
                <a:cubicBezTo>
                  <a:pt x="461314" y="485392"/>
                  <a:pt x="465853" y="480859"/>
                  <a:pt x="465853" y="475260"/>
                </a:cubicBezTo>
                <a:cubicBezTo>
                  <a:pt x="465853" y="469660"/>
                  <a:pt x="461314" y="465128"/>
                  <a:pt x="455707" y="465128"/>
                </a:cubicBezTo>
                <a:close/>
                <a:moveTo>
                  <a:pt x="111408" y="252803"/>
                </a:moveTo>
                <a:cubicBezTo>
                  <a:pt x="116927" y="252803"/>
                  <a:pt x="121467" y="257335"/>
                  <a:pt x="121467" y="262935"/>
                </a:cubicBezTo>
                <a:lnTo>
                  <a:pt x="121467" y="331636"/>
                </a:lnTo>
                <a:cubicBezTo>
                  <a:pt x="127341" y="344256"/>
                  <a:pt x="167931" y="420334"/>
                  <a:pt x="293705" y="424334"/>
                </a:cubicBezTo>
                <a:lnTo>
                  <a:pt x="293705" y="333680"/>
                </a:lnTo>
                <a:cubicBezTo>
                  <a:pt x="293705" y="328081"/>
                  <a:pt x="298245" y="323548"/>
                  <a:pt x="303764" y="323548"/>
                </a:cubicBezTo>
                <a:cubicBezTo>
                  <a:pt x="309372" y="323548"/>
                  <a:pt x="313911" y="328081"/>
                  <a:pt x="313911" y="333680"/>
                </a:cubicBezTo>
                <a:lnTo>
                  <a:pt x="313911" y="424422"/>
                </a:lnTo>
                <a:cubicBezTo>
                  <a:pt x="359397" y="422911"/>
                  <a:pt x="391441" y="411891"/>
                  <a:pt x="410668" y="402381"/>
                </a:cubicBezTo>
                <a:cubicBezTo>
                  <a:pt x="415741" y="399893"/>
                  <a:pt x="421794" y="401937"/>
                  <a:pt x="424287" y="407003"/>
                </a:cubicBezTo>
                <a:cubicBezTo>
                  <a:pt x="426779" y="411980"/>
                  <a:pt x="424732" y="418023"/>
                  <a:pt x="419658" y="420512"/>
                </a:cubicBezTo>
                <a:cubicBezTo>
                  <a:pt x="397138" y="431621"/>
                  <a:pt x="358684" y="444953"/>
                  <a:pt x="303764" y="444953"/>
                </a:cubicBezTo>
                <a:cubicBezTo>
                  <a:pt x="146835" y="444953"/>
                  <a:pt x="103753" y="341857"/>
                  <a:pt x="101973" y="337502"/>
                </a:cubicBezTo>
                <a:cubicBezTo>
                  <a:pt x="101528" y="336257"/>
                  <a:pt x="101261" y="335013"/>
                  <a:pt x="101261" y="333680"/>
                </a:cubicBezTo>
                <a:lnTo>
                  <a:pt x="101261" y="262935"/>
                </a:lnTo>
                <a:cubicBezTo>
                  <a:pt x="101261" y="257335"/>
                  <a:pt x="105801" y="252803"/>
                  <a:pt x="111408" y="252803"/>
                </a:cubicBezTo>
                <a:close/>
                <a:moveTo>
                  <a:pt x="10147" y="151682"/>
                </a:moveTo>
                <a:cubicBezTo>
                  <a:pt x="15754" y="151682"/>
                  <a:pt x="20294" y="156215"/>
                  <a:pt x="20294" y="161814"/>
                </a:cubicBezTo>
                <a:lnTo>
                  <a:pt x="20294" y="165191"/>
                </a:lnTo>
                <a:lnTo>
                  <a:pt x="303787" y="282333"/>
                </a:lnTo>
                <a:lnTo>
                  <a:pt x="411310" y="237894"/>
                </a:lnTo>
                <a:cubicBezTo>
                  <a:pt x="416473" y="235761"/>
                  <a:pt x="422436" y="238250"/>
                  <a:pt x="424573" y="243405"/>
                </a:cubicBezTo>
                <a:cubicBezTo>
                  <a:pt x="426709" y="248560"/>
                  <a:pt x="424217" y="254426"/>
                  <a:pt x="419054" y="256559"/>
                </a:cubicBezTo>
                <a:lnTo>
                  <a:pt x="307704" y="302598"/>
                </a:lnTo>
                <a:cubicBezTo>
                  <a:pt x="306458" y="303131"/>
                  <a:pt x="305123" y="303398"/>
                  <a:pt x="303787" y="303398"/>
                </a:cubicBezTo>
                <a:cubicBezTo>
                  <a:pt x="302541" y="303398"/>
                  <a:pt x="301206" y="303131"/>
                  <a:pt x="299960" y="302598"/>
                </a:cubicBezTo>
                <a:lnTo>
                  <a:pt x="6231" y="181278"/>
                </a:lnTo>
                <a:cubicBezTo>
                  <a:pt x="2492" y="179679"/>
                  <a:pt x="0" y="176035"/>
                  <a:pt x="0" y="171946"/>
                </a:cubicBezTo>
                <a:lnTo>
                  <a:pt x="0" y="161814"/>
                </a:lnTo>
                <a:cubicBezTo>
                  <a:pt x="0" y="156215"/>
                  <a:pt x="4539" y="151682"/>
                  <a:pt x="10147" y="151682"/>
                </a:cubicBezTo>
                <a:close/>
                <a:moveTo>
                  <a:pt x="303775" y="121342"/>
                </a:moveTo>
                <a:cubicBezTo>
                  <a:pt x="291403" y="121342"/>
                  <a:pt x="283571" y="127297"/>
                  <a:pt x="283571" y="131474"/>
                </a:cubicBezTo>
                <a:cubicBezTo>
                  <a:pt x="283571" y="135563"/>
                  <a:pt x="291403" y="141517"/>
                  <a:pt x="303775" y="141517"/>
                </a:cubicBezTo>
                <a:cubicBezTo>
                  <a:pt x="316147" y="141517"/>
                  <a:pt x="324068" y="135563"/>
                  <a:pt x="324068" y="131474"/>
                </a:cubicBezTo>
                <a:cubicBezTo>
                  <a:pt x="324068" y="127297"/>
                  <a:pt x="316147" y="121342"/>
                  <a:pt x="303775" y="121342"/>
                </a:cubicBezTo>
                <a:close/>
                <a:moveTo>
                  <a:pt x="299948" y="732"/>
                </a:moveTo>
                <a:cubicBezTo>
                  <a:pt x="302440" y="-245"/>
                  <a:pt x="305199" y="-245"/>
                  <a:pt x="307691" y="732"/>
                </a:cubicBezTo>
                <a:lnTo>
                  <a:pt x="601320" y="122142"/>
                </a:lnTo>
                <a:cubicBezTo>
                  <a:pt x="605147" y="123653"/>
                  <a:pt x="607639" y="127386"/>
                  <a:pt x="607639" y="131474"/>
                </a:cubicBezTo>
                <a:cubicBezTo>
                  <a:pt x="607639" y="135563"/>
                  <a:pt x="605147" y="139207"/>
                  <a:pt x="601320" y="140806"/>
                </a:cubicBezTo>
                <a:lnTo>
                  <a:pt x="465853" y="196801"/>
                </a:lnTo>
                <a:lnTo>
                  <a:pt x="465853" y="215021"/>
                </a:lnTo>
                <a:lnTo>
                  <a:pt x="587346" y="165159"/>
                </a:lnTo>
                <a:lnTo>
                  <a:pt x="587346" y="161782"/>
                </a:lnTo>
                <a:cubicBezTo>
                  <a:pt x="587346" y="156183"/>
                  <a:pt x="591885" y="151650"/>
                  <a:pt x="597493" y="151650"/>
                </a:cubicBezTo>
                <a:cubicBezTo>
                  <a:pt x="603100" y="151650"/>
                  <a:pt x="607639" y="156183"/>
                  <a:pt x="607639" y="161782"/>
                </a:cubicBezTo>
                <a:lnTo>
                  <a:pt x="607639" y="171914"/>
                </a:lnTo>
                <a:cubicBezTo>
                  <a:pt x="607639" y="176003"/>
                  <a:pt x="605147" y="179647"/>
                  <a:pt x="601320" y="181247"/>
                </a:cubicBezTo>
                <a:lnTo>
                  <a:pt x="465853" y="236974"/>
                </a:lnTo>
                <a:lnTo>
                  <a:pt x="465853" y="362383"/>
                </a:lnTo>
                <a:cubicBezTo>
                  <a:pt x="478225" y="349318"/>
                  <a:pt x="484367" y="336075"/>
                  <a:pt x="486058" y="331808"/>
                </a:cubicBezTo>
                <a:lnTo>
                  <a:pt x="486058" y="262927"/>
                </a:lnTo>
                <a:cubicBezTo>
                  <a:pt x="486058" y="257327"/>
                  <a:pt x="490597" y="252795"/>
                  <a:pt x="496205" y="252795"/>
                </a:cubicBezTo>
                <a:cubicBezTo>
                  <a:pt x="501812" y="252795"/>
                  <a:pt x="506351" y="257327"/>
                  <a:pt x="506351" y="262927"/>
                </a:cubicBezTo>
                <a:lnTo>
                  <a:pt x="506351" y="333675"/>
                </a:lnTo>
                <a:cubicBezTo>
                  <a:pt x="506351" y="334830"/>
                  <a:pt x="506173" y="335897"/>
                  <a:pt x="505817" y="336963"/>
                </a:cubicBezTo>
                <a:cubicBezTo>
                  <a:pt x="505372" y="338297"/>
                  <a:pt x="494869" y="367449"/>
                  <a:pt x="465853" y="389402"/>
                </a:cubicBezTo>
                <a:lnTo>
                  <a:pt x="465853" y="446818"/>
                </a:lnTo>
                <a:cubicBezTo>
                  <a:pt x="477602" y="450996"/>
                  <a:pt x="486058" y="462106"/>
                  <a:pt x="486058" y="475260"/>
                </a:cubicBezTo>
                <a:cubicBezTo>
                  <a:pt x="486058" y="491969"/>
                  <a:pt x="472440" y="505568"/>
                  <a:pt x="455707" y="505568"/>
                </a:cubicBezTo>
                <a:cubicBezTo>
                  <a:pt x="438974" y="505568"/>
                  <a:pt x="425356" y="491969"/>
                  <a:pt x="425356" y="475260"/>
                </a:cubicBezTo>
                <a:cubicBezTo>
                  <a:pt x="425356" y="462106"/>
                  <a:pt x="433812" y="450996"/>
                  <a:pt x="445560" y="446818"/>
                </a:cubicBezTo>
                <a:lnTo>
                  <a:pt x="445560" y="230041"/>
                </a:lnTo>
                <a:lnTo>
                  <a:pt x="445560" y="197689"/>
                </a:lnTo>
                <a:lnTo>
                  <a:pt x="330031" y="154583"/>
                </a:lnTo>
                <a:cubicBezTo>
                  <a:pt x="323000" y="159027"/>
                  <a:pt x="313921" y="161782"/>
                  <a:pt x="303775" y="161782"/>
                </a:cubicBezTo>
                <a:cubicBezTo>
                  <a:pt x="281079" y="161782"/>
                  <a:pt x="263277" y="148450"/>
                  <a:pt x="263277" y="131474"/>
                </a:cubicBezTo>
                <a:cubicBezTo>
                  <a:pt x="263277" y="114409"/>
                  <a:pt x="281079" y="101077"/>
                  <a:pt x="303775" y="101077"/>
                </a:cubicBezTo>
                <a:cubicBezTo>
                  <a:pt x="326560" y="101077"/>
                  <a:pt x="344272" y="114409"/>
                  <a:pt x="344272" y="131474"/>
                </a:cubicBezTo>
                <a:cubicBezTo>
                  <a:pt x="344272" y="133696"/>
                  <a:pt x="343916" y="135829"/>
                  <a:pt x="343382" y="137962"/>
                </a:cubicBezTo>
                <a:lnTo>
                  <a:pt x="454728" y="179469"/>
                </a:lnTo>
                <a:lnTo>
                  <a:pt x="570969" y="131474"/>
                </a:lnTo>
                <a:lnTo>
                  <a:pt x="303775" y="20997"/>
                </a:lnTo>
                <a:lnTo>
                  <a:pt x="36581" y="131474"/>
                </a:lnTo>
                <a:lnTo>
                  <a:pt x="303775" y="241862"/>
                </a:lnTo>
                <a:lnTo>
                  <a:pt x="406131" y="199556"/>
                </a:lnTo>
                <a:cubicBezTo>
                  <a:pt x="411293" y="197423"/>
                  <a:pt x="417257" y="199911"/>
                  <a:pt x="419393" y="205066"/>
                </a:cubicBezTo>
                <a:cubicBezTo>
                  <a:pt x="421529" y="210221"/>
                  <a:pt x="419037" y="216176"/>
                  <a:pt x="413874" y="218220"/>
                </a:cubicBezTo>
                <a:lnTo>
                  <a:pt x="307691" y="262127"/>
                </a:lnTo>
                <a:cubicBezTo>
                  <a:pt x="306445" y="262660"/>
                  <a:pt x="305110" y="262927"/>
                  <a:pt x="303775" y="262927"/>
                </a:cubicBezTo>
                <a:cubicBezTo>
                  <a:pt x="302529" y="262927"/>
                  <a:pt x="301194" y="262660"/>
                  <a:pt x="299948" y="262127"/>
                </a:cubicBezTo>
                <a:lnTo>
                  <a:pt x="6230" y="140806"/>
                </a:lnTo>
                <a:cubicBezTo>
                  <a:pt x="2492" y="139207"/>
                  <a:pt x="0" y="135563"/>
                  <a:pt x="0" y="131474"/>
                </a:cubicBezTo>
                <a:cubicBezTo>
                  <a:pt x="0" y="127386"/>
                  <a:pt x="2492" y="123653"/>
                  <a:pt x="6230" y="122142"/>
                </a:cubicBezTo>
                <a:close/>
              </a:path>
            </a:pathLst>
          </a:custGeom>
          <a:solidFill>
            <a:schemeClr val="accent1"/>
          </a:solidFill>
          <a:ln>
            <a:noFill/>
          </a:ln>
        </p:spPr>
        <p:txBody>
          <a:bodyPr/>
          <a:lstStyle/>
          <a:p>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057"/>
                                        </p:tgtEl>
                                        <p:attrNameLst>
                                          <p:attrName>style.visibility</p:attrName>
                                        </p:attrNameLst>
                                      </p:cBhvr>
                                      <p:to>
                                        <p:strVal val="visible"/>
                                      </p:to>
                                    </p:set>
                                    <p:animEffect transition="in" filter="fade">
                                      <p:cBhvr>
                                        <p:cTn id="13" dur="1000"/>
                                        <p:tgtEl>
                                          <p:spTgt spid="2057"/>
                                        </p:tgtEl>
                                      </p:cBhvr>
                                    </p:animEffect>
                                    <p:anim calcmode="lin" valueType="num">
                                      <p:cBhvr>
                                        <p:cTn id="14" dur="1000" fill="hold"/>
                                        <p:tgtEl>
                                          <p:spTgt spid="2057"/>
                                        </p:tgtEl>
                                        <p:attrNameLst>
                                          <p:attrName>ppt_x</p:attrName>
                                        </p:attrNameLst>
                                      </p:cBhvr>
                                      <p:tavLst>
                                        <p:tav tm="0">
                                          <p:val>
                                            <p:strVal val="#ppt_x"/>
                                          </p:val>
                                        </p:tav>
                                        <p:tav tm="100000">
                                          <p:val>
                                            <p:strVal val="#ppt_x"/>
                                          </p:val>
                                        </p:tav>
                                      </p:tavLst>
                                    </p:anim>
                                    <p:anim calcmode="lin" valueType="num">
                                      <p:cBhvr>
                                        <p:cTn id="15" dur="1000" fill="hold"/>
                                        <p:tgtEl>
                                          <p:spTgt spid="2057"/>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 presetClass="entr" presetSubtype="16"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ox(in)">
                                      <p:cBhvr>
                                        <p:cTn id="2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05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11"/>
          <p:cNvSpPr/>
          <p:nvPr userDrawn="1"/>
        </p:nvSpPr>
        <p:spPr>
          <a:xfrm rot="5400000">
            <a:off x="3867785" y="1262380"/>
            <a:ext cx="4455795" cy="433324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pic>
        <p:nvPicPr>
          <p:cNvPr id="5" name="图片 4"/>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1"/>
            <a:ext cx="12192000" cy="2316481"/>
          </a:xfrm>
          <a:prstGeom prst="rect">
            <a:avLst/>
          </a:prstGeom>
        </p:spPr>
      </p:pic>
      <p:pic>
        <p:nvPicPr>
          <p:cNvPr id="7" name="图片 6"/>
          <p:cNvPicPr>
            <a:picLocks noChangeAspect="1"/>
          </p:cNvPicPr>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a:off x="0" y="4541520"/>
            <a:ext cx="6493397" cy="2316480"/>
          </a:xfrm>
          <a:prstGeom prst="rect">
            <a:avLst/>
          </a:prstGeom>
        </p:spPr>
      </p:pic>
      <p:pic>
        <p:nvPicPr>
          <p:cNvPr id="8" name="图片 7"/>
          <p:cNvPicPr>
            <a:picLocks noChangeAspect="1"/>
          </p:cNvPicPr>
          <p:nvPr/>
        </p:nvPicPr>
        <p:blipFill rotWithShape="1">
          <a:blip r:embed="rId3">
            <a:grayscl/>
            <a:extLst>
              <a:ext uri="{28A0092B-C50C-407E-A947-70E740481C1C}">
                <a14:useLocalDpi xmlns:a14="http://schemas.microsoft.com/office/drawing/2010/main" val="0"/>
              </a:ext>
            </a:extLst>
          </a:blip>
          <a:srcRect l="59125" b="3346"/>
          <a:stretch>
            <a:fillRect/>
          </a:stretch>
        </p:blipFill>
        <p:spPr>
          <a:xfrm>
            <a:off x="8538110" y="3200400"/>
            <a:ext cx="3653889" cy="3657599"/>
          </a:xfrm>
          <a:prstGeom prst="rect">
            <a:avLst/>
          </a:prstGeom>
        </p:spPr>
      </p:pic>
      <p:sp>
        <p:nvSpPr>
          <p:cNvPr id="2" name="椭圆 1"/>
          <p:cNvSpPr/>
          <p:nvPr/>
        </p:nvSpPr>
        <p:spPr>
          <a:xfrm>
            <a:off x="4532550" y="1846300"/>
            <a:ext cx="3126900" cy="3126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文本框 55"/>
          <p:cNvSpPr txBox="1"/>
          <p:nvPr/>
        </p:nvSpPr>
        <p:spPr>
          <a:xfrm>
            <a:off x="2559050" y="2814320"/>
            <a:ext cx="7073265" cy="906915"/>
          </a:xfrm>
          <a:prstGeom prst="rect">
            <a:avLst/>
          </a:prstGeom>
          <a:noFill/>
        </p:spPr>
        <p:txBody>
          <a:bodyPr vert="horz" wrap="square" rtlCol="0">
            <a:spAutoFit/>
          </a:bodyPr>
          <a:lstStyle/>
          <a:p>
            <a:pPr algn="dist">
              <a:lnSpc>
                <a:spcPct val="150000"/>
              </a:lnSpc>
            </a:pPr>
            <a:r>
              <a:rPr lang="zh-CN" altLang="en-US" sz="4000" dirty="0">
                <a:solidFill>
                  <a:schemeClr val="accent1"/>
                </a:solidFill>
                <a:cs typeface="+mn-ea"/>
                <a:sym typeface="+mn-lt"/>
              </a:rPr>
              <a:t>问题提出的背景</a:t>
            </a:r>
          </a:p>
        </p:txBody>
      </p:sp>
      <p:sp>
        <p:nvSpPr>
          <p:cNvPr id="58" name="矩形: 圆角 57"/>
          <p:cNvSpPr/>
          <p:nvPr/>
        </p:nvSpPr>
        <p:spPr>
          <a:xfrm>
            <a:off x="5455146" y="2583904"/>
            <a:ext cx="1282979" cy="329869"/>
          </a:xfrm>
          <a:prstGeom prst="roundRect">
            <a:avLst>
              <a:gd name="adj" fmla="val 5000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cs typeface="+mn-ea"/>
                <a:sym typeface="+mn-lt"/>
              </a:rPr>
              <a:t>Part  01</a:t>
            </a:r>
            <a:endParaRPr lang="zh-CN" altLang="en-US" sz="1600"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1000"/>
                                        <p:tgtEl>
                                          <p:spTgt spid="56"/>
                                        </p:tgtEl>
                                      </p:cBhvr>
                                    </p:animEffect>
                                    <p:anim calcmode="lin" valueType="num">
                                      <p:cBhvr>
                                        <p:cTn id="19" dur="1000" fill="hold"/>
                                        <p:tgtEl>
                                          <p:spTgt spid="56"/>
                                        </p:tgtEl>
                                        <p:attrNameLst>
                                          <p:attrName>ppt_x</p:attrName>
                                        </p:attrNameLst>
                                      </p:cBhvr>
                                      <p:tavLst>
                                        <p:tav tm="0">
                                          <p:val>
                                            <p:strVal val="#ppt_x"/>
                                          </p:val>
                                        </p:tav>
                                        <p:tav tm="100000">
                                          <p:val>
                                            <p:strVal val="#ppt_x"/>
                                          </p:val>
                                        </p:tav>
                                      </p:tavLst>
                                    </p:anim>
                                    <p:anim calcmode="lin" valueType="num">
                                      <p:cBhvr>
                                        <p:cTn id="20" dur="1000" fill="hold"/>
                                        <p:tgtEl>
                                          <p:spTgt spid="56"/>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1000"/>
                                        <p:tgtEl>
                                          <p:spTgt spid="58"/>
                                        </p:tgtEl>
                                      </p:cBhvr>
                                    </p:animEffect>
                                    <p:anim calcmode="lin" valueType="num">
                                      <p:cBhvr>
                                        <p:cTn id="24" dur="1000" fill="hold"/>
                                        <p:tgtEl>
                                          <p:spTgt spid="58"/>
                                        </p:tgtEl>
                                        <p:attrNameLst>
                                          <p:attrName>ppt_x</p:attrName>
                                        </p:attrNameLst>
                                      </p:cBhvr>
                                      <p:tavLst>
                                        <p:tav tm="0">
                                          <p:val>
                                            <p:strVal val="#ppt_x"/>
                                          </p:val>
                                        </p:tav>
                                        <p:tav tm="100000">
                                          <p:val>
                                            <p:strVal val="#ppt_x"/>
                                          </p:val>
                                        </p:tav>
                                      </p:tavLst>
                                    </p:anim>
                                    <p:anim calcmode="lin" valueType="num">
                                      <p:cBhvr>
                                        <p:cTn id="25"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 grpId="0" animBg="1"/>
      <p:bldP spid="56" grpId="0"/>
      <p:bldP spid="5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flipH="1">
            <a:off x="-425202" y="-522766"/>
            <a:ext cx="12192000" cy="2316481"/>
          </a:xfrm>
          <a:prstGeom prst="rect">
            <a:avLst/>
          </a:prstGeom>
        </p:spPr>
      </p:pic>
      <p:sp>
        <p:nvSpPr>
          <p:cNvPr id="56" name="文本框 55"/>
          <p:cNvSpPr txBox="1"/>
          <p:nvPr/>
        </p:nvSpPr>
        <p:spPr>
          <a:xfrm>
            <a:off x="1165225" y="668655"/>
            <a:ext cx="4136390"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问题提出的背景</a:t>
            </a:r>
          </a:p>
        </p:txBody>
      </p:sp>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9" name="Rectangle 17"/>
          <p:cNvSpPr/>
          <p:nvPr/>
        </p:nvSpPr>
        <p:spPr>
          <a:xfrm>
            <a:off x="958850" y="1895475"/>
            <a:ext cx="4528820" cy="3218815"/>
          </a:xfrm>
          <a:prstGeom prst="rect">
            <a:avLst/>
          </a:prstGeom>
          <a:noFill/>
          <a:ln w="1174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39" name="直接连接符 38"/>
          <p:cNvCxnSpPr/>
          <p:nvPr/>
        </p:nvCxnSpPr>
        <p:spPr>
          <a:xfrm>
            <a:off x="6096000" y="2606474"/>
            <a:ext cx="450088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5840729" y="2732742"/>
            <a:ext cx="5746695" cy="3785652"/>
          </a:xfrm>
          <a:prstGeom prst="rect">
            <a:avLst/>
          </a:prstGeom>
          <a:noFill/>
        </p:spPr>
        <p:txBody>
          <a:bodyPr wrap="square" rtlCol="0">
            <a:spAutoFit/>
          </a:bodyPr>
          <a:lstStyle/>
          <a:p>
            <a:r>
              <a:rPr lang="en-US" altLang="zh-CN" dirty="0"/>
              <a:t>  </a:t>
            </a:r>
            <a:r>
              <a:rPr lang="zh-CN" altLang="zh-CN" dirty="0"/>
              <a:t>新的蛋白质结构可以作为其他蛋白质结构的模型，这些结构的相似性可能反映了来自于少量原始折叠形成的蛋白质结构阵列的发展，如果折叠的数量是有限的，那么晶体学家和核磁共振波普学家可能最终会描述几乎每一种折叠的例子。在这种情况下，蛋白质结构预测会被减少（至少在原始形式上）到蛋白质的逆折叠问题上，即确定给定序列在有限的</a:t>
            </a:r>
            <a:r>
              <a:rPr lang="zh-CN" altLang="en-US" dirty="0"/>
              <a:t>结果</a:t>
            </a:r>
            <a:r>
              <a:rPr lang="zh-CN" altLang="zh-CN" dirty="0"/>
              <a:t>中采取哪种折叠。</a:t>
            </a:r>
            <a:endParaRPr lang="en-US" altLang="zh-CN" dirty="0"/>
          </a:p>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蛋白质逆折叠问题通常由寻找与已知的蛋白质序列相似的序列而解决。</a:t>
            </a:r>
            <a:r>
              <a:rPr lang="zh-CN" altLang="zh-CN" kern="100" dirty="0">
                <a:latin typeface="Calibri" panose="020F0502020204030204" pitchFamily="34" charset="0"/>
                <a:ea typeface="黑体" panose="02010609060101010101" pitchFamily="49" charset="-122"/>
                <a:cs typeface="Times New Roman" panose="02020603050405020304" pitchFamily="18" charset="0"/>
              </a:rPr>
              <a:t>这种策略对于密切相关的序列很有效，但是当序列相似性水平下降到</a:t>
            </a:r>
            <a:r>
              <a:rPr lang="en-US" altLang="zh-CN" kern="100" dirty="0">
                <a:latin typeface="Calibri" panose="020F0502020204030204" pitchFamily="34" charset="0"/>
                <a:ea typeface="黑体" panose="02010609060101010101" pitchFamily="49" charset="-122"/>
                <a:cs typeface="Times New Roman" panose="02020603050405020304" pitchFamily="18" charset="0"/>
              </a:rPr>
              <a:t>25%</a:t>
            </a:r>
            <a:r>
              <a:rPr lang="zh-CN" altLang="zh-CN" kern="100" dirty="0">
                <a:latin typeface="Calibri" panose="020F0502020204030204" pitchFamily="34" charset="0"/>
                <a:ea typeface="黑体" panose="02010609060101010101" pitchFamily="49" charset="-122"/>
                <a:cs typeface="Times New Roman" panose="02020603050405020304" pitchFamily="18" charset="0"/>
              </a:rPr>
              <a:t>以下时，结构相似性可能无法被发现，</a:t>
            </a:r>
            <a:r>
              <a:rPr lang="en-US" altLang="zh-CN" kern="100" dirty="0">
                <a:latin typeface="Calibri" panose="020F0502020204030204" pitchFamily="34" charset="0"/>
                <a:ea typeface="黑体" panose="02010609060101010101" pitchFamily="49" charset="-122"/>
                <a:cs typeface="Times New Roman" panose="02020603050405020304" pitchFamily="18" charset="0"/>
              </a:rPr>
              <a:t>Doolittle</a:t>
            </a:r>
            <a:r>
              <a:rPr lang="zh-CN" altLang="zh-CN" kern="100" dirty="0">
                <a:latin typeface="Calibri" panose="020F0502020204030204" pitchFamily="34" charset="0"/>
                <a:ea typeface="黑体" panose="02010609060101010101" pitchFamily="49" charset="-122"/>
                <a:cs typeface="Times New Roman" panose="02020603050405020304" pitchFamily="18" charset="0"/>
              </a:rPr>
              <a:t>称之为“模糊地带”。</a:t>
            </a:r>
          </a:p>
          <a:p>
            <a:endParaRPr lang="zh-CN" altLang="zh-CN" dirty="0"/>
          </a:p>
          <a:p>
            <a:endParaRPr lang="en-US" altLang="zh-CN" sz="2400" b="1" dirty="0">
              <a:solidFill>
                <a:schemeClr val="tx1">
                  <a:lumMod val="95000"/>
                  <a:lumOff val="5000"/>
                </a:schemeClr>
              </a:solidFill>
              <a:cs typeface="+mn-ea"/>
              <a:sym typeface="+mn-lt"/>
            </a:endParaRPr>
          </a:p>
        </p:txBody>
      </p:sp>
      <p:sp>
        <p:nvSpPr>
          <p:cNvPr id="42" name="文本框 41"/>
          <p:cNvSpPr txBox="1"/>
          <p:nvPr/>
        </p:nvSpPr>
        <p:spPr>
          <a:xfrm>
            <a:off x="5840730" y="1793715"/>
            <a:ext cx="5746694" cy="646331"/>
          </a:xfrm>
          <a:prstGeom prst="rect">
            <a:avLst/>
          </a:prstGeom>
          <a:noFill/>
        </p:spPr>
        <p:txBody>
          <a:bodyPr wrap="square" rtlCol="0">
            <a:spAutoFit/>
          </a:bodyPr>
          <a:lstStyle/>
          <a:p>
            <a:r>
              <a:rPr lang="zh-CN" altLang="en-US" dirty="0"/>
              <a:t>在</a:t>
            </a:r>
            <a:r>
              <a:rPr lang="zh-CN" altLang="zh-CN" dirty="0"/>
              <a:t>分子生物学革命</a:t>
            </a:r>
            <a:r>
              <a:rPr lang="zh-CN" altLang="en-US" dirty="0"/>
              <a:t>后，我们知道的蛋白质序列数要远远多于蛋白质结构数，这对研究造成了很大的阻碍。</a:t>
            </a:r>
            <a:endParaRPr lang="zh-CN" altLang="en-US" sz="1600" dirty="0">
              <a:cs typeface="+mn-ea"/>
              <a:sym typeface="+mn-lt"/>
            </a:endParaRPr>
          </a:p>
        </p:txBody>
      </p:sp>
      <p:pic>
        <p:nvPicPr>
          <p:cNvPr id="13" name="图片 12">
            <a:extLst>
              <a:ext uri="{FF2B5EF4-FFF2-40B4-BE49-F238E27FC236}">
                <a16:creationId xmlns:a16="http://schemas.microsoft.com/office/drawing/2014/main" id="{752F352B-0BCB-408E-83F2-DE85A6BEE5FA}"/>
              </a:ext>
            </a:extLst>
          </p:cNvPr>
          <p:cNvPicPr>
            <a:picLocks noChangeAspect="1"/>
          </p:cNvPicPr>
          <p:nvPr/>
        </p:nvPicPr>
        <p:blipFill>
          <a:blip r:embed="rId5"/>
          <a:srcRect l="50154" t="59627" r="2004" b="19400"/>
          <a:stretch>
            <a:fillRect/>
          </a:stretch>
        </p:blipFill>
        <p:spPr>
          <a:xfrm>
            <a:off x="1096371" y="2302261"/>
            <a:ext cx="4274097" cy="2405241"/>
          </a:xfrm>
          <a:prstGeom prst="rect">
            <a:avLst/>
          </a:prstGeom>
          <a:noFill/>
          <a:ln>
            <a:noFill/>
          </a:ln>
        </p:spPr>
      </p:pic>
      <p:sp>
        <p:nvSpPr>
          <p:cNvPr id="2" name="文本框 1">
            <a:extLst>
              <a:ext uri="{FF2B5EF4-FFF2-40B4-BE49-F238E27FC236}">
                <a16:creationId xmlns:a16="http://schemas.microsoft.com/office/drawing/2014/main" id="{5B4C9073-753C-4901-9DC0-93A780166FB2}"/>
              </a:ext>
            </a:extLst>
          </p:cNvPr>
          <p:cNvSpPr txBox="1"/>
          <p:nvPr/>
        </p:nvSpPr>
        <p:spPr>
          <a:xfrm>
            <a:off x="1262270" y="1361661"/>
            <a:ext cx="1868556" cy="369332"/>
          </a:xfrm>
          <a:prstGeom prst="rect">
            <a:avLst/>
          </a:prstGeom>
          <a:noFill/>
        </p:spPr>
        <p:txBody>
          <a:bodyPr wrap="square" rtlCol="0">
            <a:spAutoFit/>
          </a:bodyPr>
          <a:lstStyle/>
          <a:p>
            <a:r>
              <a:rPr lang="zh-CN" altLang="en-US" dirty="0"/>
              <a:t>图</a:t>
            </a:r>
            <a:r>
              <a:rPr lang="en-US" altLang="zh-CN" dirty="0"/>
              <a:t>1</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childTnLst>
                          </p:cTn>
                        </p:par>
                        <p:par>
                          <p:cTn id="8" fill="hold">
                            <p:stCondLst>
                              <p:cond delay="500"/>
                            </p:stCondLst>
                            <p:childTnLst>
                              <p:par>
                                <p:cTn id="9" presetID="23" presetClass="entr" presetSubtype="16" fill="hold" grpId="0" nodeType="afterEffect">
                                  <p:stCondLst>
                                    <p:cond delay="0"/>
                                  </p:stCondLst>
                                  <p:iterate type="wd">
                                    <p:tmPct val="10000"/>
                                  </p:iterate>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ppt_w</p:attrName>
                                        </p:attrNameLst>
                                      </p:cBhvr>
                                      <p:tavLst>
                                        <p:tav tm="0">
                                          <p:val>
                                            <p:fltVal val="0"/>
                                          </p:val>
                                        </p:tav>
                                        <p:tav tm="100000">
                                          <p:val>
                                            <p:strVal val="#ppt_w"/>
                                          </p:val>
                                        </p:tav>
                                      </p:tavLst>
                                    </p:anim>
                                    <p:anim calcmode="lin" valueType="num">
                                      <p:cBhvr>
                                        <p:cTn id="12" dur="500" fill="hold"/>
                                        <p:tgtEl>
                                          <p:spTgt spid="40"/>
                                        </p:tgtEl>
                                        <p:attrNameLst>
                                          <p:attrName>ppt_h</p:attrName>
                                        </p:attrNameLst>
                                      </p:cBhvr>
                                      <p:tavLst>
                                        <p:tav tm="0">
                                          <p:val>
                                            <p:fltVal val="0"/>
                                          </p:val>
                                        </p:tav>
                                        <p:tav tm="100000">
                                          <p:val>
                                            <p:strVal val="#ppt_h"/>
                                          </p:val>
                                        </p:tav>
                                      </p:tavLst>
                                    </p:anim>
                                  </p:childTnLst>
                                </p:cTn>
                              </p:par>
                            </p:childTnLst>
                          </p:cTn>
                        </p:par>
                        <p:par>
                          <p:cTn id="13" fill="hold">
                            <p:stCondLst>
                              <p:cond delay="8450"/>
                            </p:stCondLst>
                            <p:childTnLst>
                              <p:par>
                                <p:cTn id="14" presetID="55" presetClass="entr" presetSubtype="0" fill="hold"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p:cTn id="16" dur="1000" fill="hold"/>
                                        <p:tgtEl>
                                          <p:spTgt spid="39"/>
                                        </p:tgtEl>
                                        <p:attrNameLst>
                                          <p:attrName>ppt_w</p:attrName>
                                        </p:attrNameLst>
                                      </p:cBhvr>
                                      <p:tavLst>
                                        <p:tav tm="0">
                                          <p:val>
                                            <p:strVal val="#ppt_w*0.70"/>
                                          </p:val>
                                        </p:tav>
                                        <p:tav tm="100000">
                                          <p:val>
                                            <p:strVal val="#ppt_w"/>
                                          </p:val>
                                        </p:tav>
                                      </p:tavLst>
                                    </p:anim>
                                    <p:anim calcmode="lin" valueType="num">
                                      <p:cBhvr>
                                        <p:cTn id="17" dur="1000" fill="hold"/>
                                        <p:tgtEl>
                                          <p:spTgt spid="39"/>
                                        </p:tgtEl>
                                        <p:attrNameLst>
                                          <p:attrName>ppt_h</p:attrName>
                                        </p:attrNameLst>
                                      </p:cBhvr>
                                      <p:tavLst>
                                        <p:tav tm="0">
                                          <p:val>
                                            <p:strVal val="#ppt_h"/>
                                          </p:val>
                                        </p:tav>
                                        <p:tav tm="100000">
                                          <p:val>
                                            <p:strVal val="#ppt_h"/>
                                          </p:val>
                                        </p:tav>
                                      </p:tavLst>
                                    </p:anim>
                                    <p:animEffect transition="in" filter="fade">
                                      <p:cBhvr>
                                        <p:cTn id="18" dur="1000"/>
                                        <p:tgtEl>
                                          <p:spTgt spid="39"/>
                                        </p:tgtEl>
                                      </p:cBhvr>
                                    </p:animEffect>
                                  </p:childTnLst>
                                </p:cTn>
                              </p:par>
                            </p:childTnLst>
                          </p:cTn>
                        </p:par>
                        <p:par>
                          <p:cTn id="19" fill="hold">
                            <p:stCondLst>
                              <p:cond delay="9450"/>
                            </p:stCondLst>
                            <p:childTnLst>
                              <p:par>
                                <p:cTn id="20" presetID="23" presetClass="entr" presetSubtype="16" fill="hold" grpId="0" nodeType="afterEffect">
                                  <p:stCondLst>
                                    <p:cond delay="0"/>
                                  </p:stCondLst>
                                  <p:iterate type="wd">
                                    <p:tmPct val="10000"/>
                                  </p:iterate>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40"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11"/>
          <p:cNvSpPr/>
          <p:nvPr userDrawn="1"/>
        </p:nvSpPr>
        <p:spPr>
          <a:xfrm rot="5400000">
            <a:off x="3867785" y="1262380"/>
            <a:ext cx="4455795" cy="433324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pic>
        <p:nvPicPr>
          <p:cNvPr id="5" name="图片 4"/>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1"/>
            <a:ext cx="12192000" cy="2316481"/>
          </a:xfrm>
          <a:prstGeom prst="rect">
            <a:avLst/>
          </a:prstGeom>
        </p:spPr>
      </p:pic>
      <p:pic>
        <p:nvPicPr>
          <p:cNvPr id="7" name="图片 6"/>
          <p:cNvPicPr>
            <a:picLocks noChangeAspect="1"/>
          </p:cNvPicPr>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a:off x="0" y="4541520"/>
            <a:ext cx="6493397" cy="2316480"/>
          </a:xfrm>
          <a:prstGeom prst="rect">
            <a:avLst/>
          </a:prstGeom>
        </p:spPr>
      </p:pic>
      <p:pic>
        <p:nvPicPr>
          <p:cNvPr id="8" name="图片 7"/>
          <p:cNvPicPr>
            <a:picLocks noChangeAspect="1"/>
          </p:cNvPicPr>
          <p:nvPr/>
        </p:nvPicPr>
        <p:blipFill rotWithShape="1">
          <a:blip r:embed="rId3">
            <a:grayscl/>
            <a:extLst>
              <a:ext uri="{28A0092B-C50C-407E-A947-70E740481C1C}">
                <a14:useLocalDpi xmlns:a14="http://schemas.microsoft.com/office/drawing/2010/main" val="0"/>
              </a:ext>
            </a:extLst>
          </a:blip>
          <a:srcRect l="59125" b="3346"/>
          <a:stretch>
            <a:fillRect/>
          </a:stretch>
        </p:blipFill>
        <p:spPr>
          <a:xfrm>
            <a:off x="8538111" y="3172116"/>
            <a:ext cx="3653889" cy="3657599"/>
          </a:xfrm>
          <a:prstGeom prst="rect">
            <a:avLst/>
          </a:prstGeom>
        </p:spPr>
      </p:pic>
      <p:sp>
        <p:nvSpPr>
          <p:cNvPr id="2" name="椭圆 1"/>
          <p:cNvSpPr/>
          <p:nvPr/>
        </p:nvSpPr>
        <p:spPr>
          <a:xfrm>
            <a:off x="4532550" y="1846300"/>
            <a:ext cx="3126900" cy="3126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文本框 55"/>
          <p:cNvSpPr txBox="1"/>
          <p:nvPr/>
        </p:nvSpPr>
        <p:spPr>
          <a:xfrm>
            <a:off x="2559050" y="2814320"/>
            <a:ext cx="7073265" cy="906915"/>
          </a:xfrm>
          <a:prstGeom prst="rect">
            <a:avLst/>
          </a:prstGeom>
          <a:noFill/>
        </p:spPr>
        <p:txBody>
          <a:bodyPr vert="horz" wrap="square" rtlCol="0">
            <a:spAutoFit/>
          </a:bodyPr>
          <a:lstStyle/>
          <a:p>
            <a:pPr algn="dist">
              <a:lnSpc>
                <a:spcPct val="150000"/>
              </a:lnSpc>
            </a:pPr>
            <a:r>
              <a:rPr lang="zh-CN" altLang="en-US" sz="4000" dirty="0">
                <a:solidFill>
                  <a:schemeClr val="accent1"/>
                </a:solidFill>
                <a:cs typeface="+mn-ea"/>
                <a:sym typeface="+mn-lt"/>
              </a:rPr>
              <a:t>问题的发展</a:t>
            </a:r>
          </a:p>
        </p:txBody>
      </p:sp>
      <p:sp>
        <p:nvSpPr>
          <p:cNvPr id="58" name="矩形: 圆角 57"/>
          <p:cNvSpPr/>
          <p:nvPr/>
        </p:nvSpPr>
        <p:spPr>
          <a:xfrm>
            <a:off x="5455146" y="2583904"/>
            <a:ext cx="1282979" cy="329869"/>
          </a:xfrm>
          <a:prstGeom prst="roundRect">
            <a:avLst>
              <a:gd name="adj" fmla="val 5000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cs typeface="+mn-ea"/>
                <a:sym typeface="+mn-lt"/>
              </a:rPr>
              <a:t>Part  02</a:t>
            </a:r>
            <a:endParaRPr lang="zh-CN" altLang="en-US" sz="1600" dirty="0">
              <a:solidFill>
                <a:schemeClr val="bg1"/>
              </a:solidFill>
              <a:cs typeface="+mn-ea"/>
              <a:sym typeface="+mn-lt"/>
            </a:endParaRPr>
          </a:p>
        </p:txBody>
      </p:sp>
    </p:spTree>
    <p:extLst>
      <p:ext uri="{BB962C8B-B14F-4D97-AF65-F5344CB8AC3E}">
        <p14:creationId xmlns:p14="http://schemas.microsoft.com/office/powerpoint/2010/main" val="2330256891"/>
      </p:ext>
    </p:extLst>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1000"/>
                                        <p:tgtEl>
                                          <p:spTgt spid="56"/>
                                        </p:tgtEl>
                                      </p:cBhvr>
                                    </p:animEffect>
                                    <p:anim calcmode="lin" valueType="num">
                                      <p:cBhvr>
                                        <p:cTn id="19" dur="1000" fill="hold"/>
                                        <p:tgtEl>
                                          <p:spTgt spid="56"/>
                                        </p:tgtEl>
                                        <p:attrNameLst>
                                          <p:attrName>ppt_x</p:attrName>
                                        </p:attrNameLst>
                                      </p:cBhvr>
                                      <p:tavLst>
                                        <p:tav tm="0">
                                          <p:val>
                                            <p:strVal val="#ppt_x"/>
                                          </p:val>
                                        </p:tav>
                                        <p:tav tm="100000">
                                          <p:val>
                                            <p:strVal val="#ppt_x"/>
                                          </p:val>
                                        </p:tav>
                                      </p:tavLst>
                                    </p:anim>
                                    <p:anim calcmode="lin" valueType="num">
                                      <p:cBhvr>
                                        <p:cTn id="20" dur="1000" fill="hold"/>
                                        <p:tgtEl>
                                          <p:spTgt spid="56"/>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1000"/>
                                        <p:tgtEl>
                                          <p:spTgt spid="58"/>
                                        </p:tgtEl>
                                      </p:cBhvr>
                                    </p:animEffect>
                                    <p:anim calcmode="lin" valueType="num">
                                      <p:cBhvr>
                                        <p:cTn id="24" dur="1000" fill="hold"/>
                                        <p:tgtEl>
                                          <p:spTgt spid="58"/>
                                        </p:tgtEl>
                                        <p:attrNameLst>
                                          <p:attrName>ppt_x</p:attrName>
                                        </p:attrNameLst>
                                      </p:cBhvr>
                                      <p:tavLst>
                                        <p:tav tm="0">
                                          <p:val>
                                            <p:strVal val="#ppt_x"/>
                                          </p:val>
                                        </p:tav>
                                        <p:tav tm="100000">
                                          <p:val>
                                            <p:strVal val="#ppt_x"/>
                                          </p:val>
                                        </p:tav>
                                      </p:tavLst>
                                    </p:anim>
                                    <p:anim calcmode="lin" valueType="num">
                                      <p:cBhvr>
                                        <p:cTn id="25"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 grpId="0" animBg="1"/>
      <p:bldP spid="56" grpId="0"/>
      <p:bldP spid="5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flipH="1">
            <a:off x="-415263" y="-425451"/>
            <a:ext cx="12192000" cy="2316481"/>
          </a:xfrm>
          <a:prstGeom prst="rect">
            <a:avLst/>
          </a:prstGeom>
        </p:spPr>
      </p:pic>
      <p:sp>
        <p:nvSpPr>
          <p:cNvPr id="56" name="文本框 55"/>
          <p:cNvSpPr txBox="1"/>
          <p:nvPr/>
        </p:nvSpPr>
        <p:spPr>
          <a:xfrm>
            <a:off x="1165225" y="668655"/>
            <a:ext cx="3088723" cy="499624"/>
          </a:xfrm>
          <a:prstGeom prst="rect">
            <a:avLst/>
          </a:prstGeom>
          <a:noFill/>
        </p:spPr>
        <p:txBody>
          <a:bodyPr vert="horz" wrap="square" rtlCol="0">
            <a:spAutoFit/>
          </a:bodyPr>
          <a:lstStyle/>
          <a:p>
            <a:pPr algn="dist">
              <a:lnSpc>
                <a:spcPct val="150000"/>
              </a:lnSpc>
            </a:pPr>
            <a:r>
              <a:rPr lang="zh-CN" altLang="en-US" sz="2000" dirty="0">
                <a:solidFill>
                  <a:schemeClr val="accent1"/>
                </a:solidFill>
                <a:cs typeface="+mn-ea"/>
                <a:sym typeface="+mn-lt"/>
              </a:rPr>
              <a:t>问题的发展</a:t>
            </a:r>
          </a:p>
        </p:txBody>
      </p:sp>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42" name="文本框 41"/>
          <p:cNvSpPr txBox="1"/>
          <p:nvPr/>
        </p:nvSpPr>
        <p:spPr>
          <a:xfrm>
            <a:off x="5680737" y="1461648"/>
            <a:ext cx="5746694" cy="5047536"/>
          </a:xfrm>
          <a:prstGeom prst="rect">
            <a:avLst/>
          </a:prstGeom>
          <a:noFill/>
        </p:spPr>
        <p:txBody>
          <a:bodyPr wrap="square" rtlCol="0">
            <a:spAutoFit/>
          </a:bodyPr>
          <a:lstStyle/>
          <a:p>
            <a:r>
              <a:rPr lang="en-US" altLang="zh-CN" dirty="0"/>
              <a:t>   Ponder</a:t>
            </a:r>
            <a:r>
              <a:rPr lang="zh-CN" altLang="zh-CN" dirty="0"/>
              <a:t>和</a:t>
            </a:r>
            <a:r>
              <a:rPr lang="en-US" altLang="zh-CN" dirty="0"/>
              <a:t>Richards</a:t>
            </a:r>
            <a:r>
              <a:rPr lang="zh-CN" altLang="en-US" dirty="0"/>
              <a:t>提出了另一种方法。</a:t>
            </a:r>
            <a:r>
              <a:rPr lang="zh-CN" altLang="zh-CN" dirty="0"/>
              <a:t>在他们的“三级模板”方法中，将已知蛋白质结构的主干保持固定，蛋白质核心中的侧链被替换，然后用计算机搜索来组合测试，以找到新的侧链组合可以适合核心。</a:t>
            </a:r>
            <a:r>
              <a:rPr lang="zh-CN" altLang="en-US" dirty="0"/>
              <a:t>这样列举了一系列可以在蛋白质结构中被包容的核心序列。如此</a:t>
            </a:r>
            <a:r>
              <a:rPr lang="zh-CN" altLang="zh-CN" dirty="0"/>
              <a:t>，三级模板的方法提供了三维结构和序列之间的直接联系。</a:t>
            </a:r>
            <a:endParaRPr lang="en-US" altLang="zh-CN" dirty="0"/>
          </a:p>
          <a:p>
            <a:r>
              <a:rPr lang="en-US" altLang="zh-CN" dirty="0"/>
              <a:t>  </a:t>
            </a:r>
            <a:r>
              <a:rPr lang="zh-CN" altLang="zh-CN" dirty="0"/>
              <a:t>在三维模板方法中用于关联一维序列和三维结构的规则可能过于</a:t>
            </a:r>
            <a:r>
              <a:rPr lang="zh-CN" altLang="en-US" dirty="0"/>
              <a:t>死板</a:t>
            </a:r>
            <a:r>
              <a:rPr lang="zh-CN" altLang="zh-CN" dirty="0"/>
              <a:t>。折叠成相似结构的蛋白质在相同位置的残基的大小和形状可能有很大的差异，这些变化是可以容忍的，不</a:t>
            </a:r>
            <a:r>
              <a:rPr lang="zh-CN" altLang="en-US" dirty="0"/>
              <a:t>仅</a:t>
            </a:r>
            <a:r>
              <a:rPr lang="zh-CN" altLang="zh-CN" dirty="0"/>
              <a:t>仅是因为附近侧链的替换或运动，正如</a:t>
            </a:r>
            <a:r>
              <a:rPr lang="en-US" altLang="zh-CN" dirty="0"/>
              <a:t>Ponder</a:t>
            </a:r>
            <a:r>
              <a:rPr lang="zh-CN" altLang="zh-CN" dirty="0"/>
              <a:t>和</a:t>
            </a:r>
            <a:r>
              <a:rPr lang="en-US" altLang="zh-CN" dirty="0"/>
              <a:t>Richards</a:t>
            </a:r>
            <a:r>
              <a:rPr lang="zh-CN" altLang="zh-CN" dirty="0"/>
              <a:t>所探究的一样，还因为</a:t>
            </a:r>
            <a:r>
              <a:rPr lang="zh-CN" altLang="en-US" dirty="0"/>
              <a:t>蛋白质主干</a:t>
            </a:r>
            <a:r>
              <a:rPr lang="zh-CN" altLang="zh-CN" dirty="0"/>
              <a:t>的移位。此外，三级模板的实现没有考虑到相关蛋白结构中常见的插入和</a:t>
            </a:r>
            <a:r>
              <a:rPr lang="zh-CN" altLang="en-US" dirty="0"/>
              <a:t>缺失</a:t>
            </a:r>
            <a:r>
              <a:rPr lang="zh-CN" altLang="zh-CN" dirty="0"/>
              <a:t>。为了真实地描述一个特定折叠的序列要求，必须以某种方式放松区域主干和核心残基之间固定间距的约束。</a:t>
            </a:r>
          </a:p>
          <a:p>
            <a:endParaRPr lang="zh-CN" altLang="zh-CN" dirty="0"/>
          </a:p>
          <a:p>
            <a:endParaRPr lang="zh-CN" altLang="en-US" sz="1600" dirty="0">
              <a:cs typeface="+mn-ea"/>
              <a:sym typeface="+mn-lt"/>
            </a:endParaRPr>
          </a:p>
        </p:txBody>
      </p:sp>
      <p:grpSp>
        <p:nvGrpSpPr>
          <p:cNvPr id="11" name="组合 10">
            <a:extLst>
              <a:ext uri="{FF2B5EF4-FFF2-40B4-BE49-F238E27FC236}">
                <a16:creationId xmlns:a16="http://schemas.microsoft.com/office/drawing/2014/main" id="{567DB0AB-9AFC-402C-B4A7-586E2EA6C68D}"/>
              </a:ext>
            </a:extLst>
          </p:cNvPr>
          <p:cNvGrpSpPr/>
          <p:nvPr/>
        </p:nvGrpSpPr>
        <p:grpSpPr>
          <a:xfrm>
            <a:off x="1280795" y="1715796"/>
            <a:ext cx="3497206" cy="3609984"/>
            <a:chOff x="777892" y="1971046"/>
            <a:chExt cx="4446610" cy="4590004"/>
          </a:xfrm>
        </p:grpSpPr>
        <p:sp>
          <p:nvSpPr>
            <p:cNvPr id="12" name="Line 17">
              <a:extLst>
                <a:ext uri="{FF2B5EF4-FFF2-40B4-BE49-F238E27FC236}">
                  <a16:creationId xmlns:a16="http://schemas.microsoft.com/office/drawing/2014/main" id="{C83E9E82-E439-4F8D-B3B0-3D6C5F71BC82}"/>
                </a:ext>
              </a:extLst>
            </p:cNvPr>
            <p:cNvSpPr>
              <a:spLocks noChangeShapeType="1"/>
            </p:cNvSpPr>
            <p:nvPr/>
          </p:nvSpPr>
          <p:spPr bwMode="auto">
            <a:xfrm>
              <a:off x="4442228" y="222375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8888BE"/>
                </a:solidFill>
                <a:cs typeface="+mn-ea"/>
                <a:sym typeface="+mn-lt"/>
              </a:endParaRPr>
            </a:p>
          </p:txBody>
        </p:sp>
        <p:sp>
          <p:nvSpPr>
            <p:cNvPr id="13" name="Line 18">
              <a:extLst>
                <a:ext uri="{FF2B5EF4-FFF2-40B4-BE49-F238E27FC236}">
                  <a16:creationId xmlns:a16="http://schemas.microsoft.com/office/drawing/2014/main" id="{12D709C0-5387-46FF-A306-037B589857ED}"/>
                </a:ext>
              </a:extLst>
            </p:cNvPr>
            <p:cNvSpPr>
              <a:spLocks noChangeShapeType="1"/>
            </p:cNvSpPr>
            <p:nvPr/>
          </p:nvSpPr>
          <p:spPr bwMode="auto">
            <a:xfrm>
              <a:off x="4442228" y="222375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8888BE"/>
                </a:solidFill>
                <a:cs typeface="+mn-ea"/>
                <a:sym typeface="+mn-lt"/>
              </a:endParaRPr>
            </a:p>
          </p:txBody>
        </p:sp>
        <p:sp>
          <p:nvSpPr>
            <p:cNvPr id="14" name="Freeform 19">
              <a:extLst>
                <a:ext uri="{FF2B5EF4-FFF2-40B4-BE49-F238E27FC236}">
                  <a16:creationId xmlns:a16="http://schemas.microsoft.com/office/drawing/2014/main" id="{4B63C170-751B-4D0A-AC62-9E2152E62AEF}"/>
                </a:ext>
              </a:extLst>
            </p:cNvPr>
            <p:cNvSpPr/>
            <p:nvPr/>
          </p:nvSpPr>
          <p:spPr bwMode="auto">
            <a:xfrm>
              <a:off x="777892" y="2115859"/>
              <a:ext cx="2078492" cy="3110640"/>
            </a:xfrm>
            <a:custGeom>
              <a:avLst/>
              <a:gdLst>
                <a:gd name="T0" fmla="*/ 0 w 701"/>
                <a:gd name="T1" fmla="*/ 701 h 1049"/>
                <a:gd name="T2" fmla="*/ 93 w 701"/>
                <a:gd name="T3" fmla="*/ 1049 h 1049"/>
                <a:gd name="T4" fmla="*/ 96 w 701"/>
                <a:gd name="T5" fmla="*/ 1049 h 1049"/>
                <a:gd name="T6" fmla="*/ 701 w 701"/>
                <a:gd name="T7" fmla="*/ 699 h 1049"/>
                <a:gd name="T8" fmla="*/ 701 w 701"/>
                <a:gd name="T9" fmla="*/ 0 h 1049"/>
                <a:gd name="T10" fmla="*/ 0 w 701"/>
                <a:gd name="T11" fmla="*/ 701 h 1049"/>
              </a:gdLst>
              <a:ahLst/>
              <a:cxnLst>
                <a:cxn ang="0">
                  <a:pos x="T0" y="T1"/>
                </a:cxn>
                <a:cxn ang="0">
                  <a:pos x="T2" y="T3"/>
                </a:cxn>
                <a:cxn ang="0">
                  <a:pos x="T4" y="T5"/>
                </a:cxn>
                <a:cxn ang="0">
                  <a:pos x="T6" y="T7"/>
                </a:cxn>
                <a:cxn ang="0">
                  <a:pos x="T8" y="T9"/>
                </a:cxn>
                <a:cxn ang="0">
                  <a:pos x="T10" y="T11"/>
                </a:cxn>
              </a:cxnLst>
              <a:rect l="0" t="0" r="r" b="b"/>
              <a:pathLst>
                <a:path w="701" h="1049">
                  <a:moveTo>
                    <a:pt x="0" y="701"/>
                  </a:moveTo>
                  <a:cubicBezTo>
                    <a:pt x="0" y="827"/>
                    <a:pt x="34" y="946"/>
                    <a:pt x="93" y="1049"/>
                  </a:cubicBezTo>
                  <a:cubicBezTo>
                    <a:pt x="96" y="1049"/>
                    <a:pt x="96" y="1049"/>
                    <a:pt x="96" y="1049"/>
                  </a:cubicBezTo>
                  <a:cubicBezTo>
                    <a:pt x="701" y="699"/>
                    <a:pt x="701" y="699"/>
                    <a:pt x="701" y="699"/>
                  </a:cubicBezTo>
                  <a:cubicBezTo>
                    <a:pt x="701" y="0"/>
                    <a:pt x="701" y="0"/>
                    <a:pt x="701" y="0"/>
                  </a:cubicBezTo>
                  <a:cubicBezTo>
                    <a:pt x="314" y="0"/>
                    <a:pt x="0" y="314"/>
                    <a:pt x="0" y="701"/>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a:solidFill>
                  <a:srgbClr val="8888BE"/>
                </a:solidFill>
                <a:cs typeface="+mn-ea"/>
                <a:sym typeface="+mn-lt"/>
              </a:endParaRPr>
            </a:p>
          </p:txBody>
        </p:sp>
        <p:sp>
          <p:nvSpPr>
            <p:cNvPr id="15" name="Freeform 20">
              <a:extLst>
                <a:ext uri="{FF2B5EF4-FFF2-40B4-BE49-F238E27FC236}">
                  <a16:creationId xmlns:a16="http://schemas.microsoft.com/office/drawing/2014/main" id="{D43CD658-05F7-4D0F-BB28-E99F1AD59AEB}"/>
                </a:ext>
              </a:extLst>
            </p:cNvPr>
            <p:cNvSpPr/>
            <p:nvPr/>
          </p:nvSpPr>
          <p:spPr bwMode="auto">
            <a:xfrm>
              <a:off x="1061839" y="4188672"/>
              <a:ext cx="3593350" cy="2372378"/>
            </a:xfrm>
            <a:custGeom>
              <a:avLst/>
              <a:gdLst>
                <a:gd name="T0" fmla="*/ 957 w 1212"/>
                <a:gd name="T1" fmla="*/ 606 h 800"/>
                <a:gd name="T2" fmla="*/ 1212 w 1212"/>
                <a:gd name="T3" fmla="*/ 352 h 800"/>
                <a:gd name="T4" fmla="*/ 1210 w 1212"/>
                <a:gd name="T5" fmla="*/ 350 h 800"/>
                <a:gd name="T6" fmla="*/ 605 w 1212"/>
                <a:gd name="T7" fmla="*/ 0 h 800"/>
                <a:gd name="T8" fmla="*/ 0 w 1212"/>
                <a:gd name="T9" fmla="*/ 350 h 800"/>
                <a:gd name="T10" fmla="*/ 957 w 1212"/>
                <a:gd name="T11" fmla="*/ 606 h 800"/>
              </a:gdLst>
              <a:ahLst/>
              <a:cxnLst>
                <a:cxn ang="0">
                  <a:pos x="T0" y="T1"/>
                </a:cxn>
                <a:cxn ang="0">
                  <a:pos x="T2" y="T3"/>
                </a:cxn>
                <a:cxn ang="0">
                  <a:pos x="T4" y="T5"/>
                </a:cxn>
                <a:cxn ang="0">
                  <a:pos x="T6" y="T7"/>
                </a:cxn>
                <a:cxn ang="0">
                  <a:pos x="T8" y="T9"/>
                </a:cxn>
                <a:cxn ang="0">
                  <a:pos x="T10" y="T11"/>
                </a:cxn>
              </a:cxnLst>
              <a:rect l="0" t="0" r="r" b="b"/>
              <a:pathLst>
                <a:path w="1212" h="800">
                  <a:moveTo>
                    <a:pt x="957" y="606"/>
                  </a:moveTo>
                  <a:cubicBezTo>
                    <a:pt x="1066" y="543"/>
                    <a:pt x="1152" y="454"/>
                    <a:pt x="1212" y="352"/>
                  </a:cubicBezTo>
                  <a:cubicBezTo>
                    <a:pt x="1210" y="350"/>
                    <a:pt x="1210" y="350"/>
                    <a:pt x="1210" y="350"/>
                  </a:cubicBezTo>
                  <a:cubicBezTo>
                    <a:pt x="1210" y="350"/>
                    <a:pt x="605" y="0"/>
                    <a:pt x="605" y="0"/>
                  </a:cubicBezTo>
                  <a:cubicBezTo>
                    <a:pt x="0" y="350"/>
                    <a:pt x="0" y="350"/>
                    <a:pt x="0" y="350"/>
                  </a:cubicBezTo>
                  <a:cubicBezTo>
                    <a:pt x="193" y="685"/>
                    <a:pt x="622" y="800"/>
                    <a:pt x="957" y="606"/>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en-US">
                <a:solidFill>
                  <a:srgbClr val="8888BE"/>
                </a:solidFill>
                <a:cs typeface="+mn-ea"/>
                <a:sym typeface="+mn-lt"/>
              </a:endParaRPr>
            </a:p>
          </p:txBody>
        </p:sp>
        <p:sp>
          <p:nvSpPr>
            <p:cNvPr id="16" name="Freeform 21">
              <a:extLst>
                <a:ext uri="{FF2B5EF4-FFF2-40B4-BE49-F238E27FC236}">
                  <a16:creationId xmlns:a16="http://schemas.microsoft.com/office/drawing/2014/main" id="{6D575F0D-69A7-468F-9B22-B344D93BE766}"/>
                </a:ext>
              </a:extLst>
            </p:cNvPr>
            <p:cNvSpPr/>
            <p:nvPr/>
          </p:nvSpPr>
          <p:spPr bwMode="auto">
            <a:xfrm>
              <a:off x="2856384" y="2110180"/>
              <a:ext cx="2368118" cy="3116319"/>
            </a:xfrm>
            <a:custGeom>
              <a:avLst/>
              <a:gdLst>
                <a:gd name="T0" fmla="*/ 349 w 799"/>
                <a:gd name="T1" fmla="*/ 94 h 1051"/>
                <a:gd name="T2" fmla="*/ 1 w 799"/>
                <a:gd name="T3" fmla="*/ 0 h 1051"/>
                <a:gd name="T4" fmla="*/ 0 w 799"/>
                <a:gd name="T5" fmla="*/ 2 h 1051"/>
                <a:gd name="T6" fmla="*/ 0 w 799"/>
                <a:gd name="T7" fmla="*/ 701 h 1051"/>
                <a:gd name="T8" fmla="*/ 605 w 799"/>
                <a:gd name="T9" fmla="*/ 1051 h 1051"/>
                <a:gd name="T10" fmla="*/ 349 w 799"/>
                <a:gd name="T11" fmla="*/ 94 h 1051"/>
              </a:gdLst>
              <a:ahLst/>
              <a:cxnLst>
                <a:cxn ang="0">
                  <a:pos x="T0" y="T1"/>
                </a:cxn>
                <a:cxn ang="0">
                  <a:pos x="T2" y="T3"/>
                </a:cxn>
                <a:cxn ang="0">
                  <a:pos x="T4" y="T5"/>
                </a:cxn>
                <a:cxn ang="0">
                  <a:pos x="T6" y="T7"/>
                </a:cxn>
                <a:cxn ang="0">
                  <a:pos x="T8" y="T9"/>
                </a:cxn>
                <a:cxn ang="0">
                  <a:pos x="T10" y="T11"/>
                </a:cxn>
              </a:cxnLst>
              <a:rect l="0" t="0" r="r" b="b"/>
              <a:pathLst>
                <a:path w="799" h="1051">
                  <a:moveTo>
                    <a:pt x="349" y="94"/>
                  </a:moveTo>
                  <a:cubicBezTo>
                    <a:pt x="239" y="30"/>
                    <a:pt x="120" y="0"/>
                    <a:pt x="1" y="0"/>
                  </a:cubicBezTo>
                  <a:cubicBezTo>
                    <a:pt x="0" y="2"/>
                    <a:pt x="0" y="2"/>
                    <a:pt x="0" y="2"/>
                  </a:cubicBezTo>
                  <a:cubicBezTo>
                    <a:pt x="0" y="2"/>
                    <a:pt x="0" y="701"/>
                    <a:pt x="0" y="701"/>
                  </a:cubicBezTo>
                  <a:cubicBezTo>
                    <a:pt x="605" y="1051"/>
                    <a:pt x="605" y="1051"/>
                    <a:pt x="605" y="1051"/>
                  </a:cubicBezTo>
                  <a:cubicBezTo>
                    <a:pt x="799" y="716"/>
                    <a:pt x="684" y="287"/>
                    <a:pt x="349" y="94"/>
                  </a:cubicBez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a:solidFill>
                  <a:srgbClr val="8888BE"/>
                </a:solidFill>
                <a:cs typeface="+mn-ea"/>
                <a:sym typeface="+mn-lt"/>
              </a:endParaRPr>
            </a:p>
          </p:txBody>
        </p:sp>
        <p:grpSp>
          <p:nvGrpSpPr>
            <p:cNvPr id="17" name="Group 3">
              <a:extLst>
                <a:ext uri="{FF2B5EF4-FFF2-40B4-BE49-F238E27FC236}">
                  <a16:creationId xmlns:a16="http://schemas.microsoft.com/office/drawing/2014/main" id="{0FECF179-25BB-4F22-9478-609BC217A2F8}"/>
                </a:ext>
              </a:extLst>
            </p:cNvPr>
            <p:cNvGrpSpPr/>
            <p:nvPr/>
          </p:nvGrpSpPr>
          <p:grpSpPr>
            <a:xfrm>
              <a:off x="2429044" y="1971046"/>
              <a:ext cx="856101" cy="1094616"/>
              <a:chOff x="5523847" y="1971046"/>
              <a:chExt cx="856101" cy="1094616"/>
            </a:xfrm>
          </p:grpSpPr>
          <p:sp>
            <p:nvSpPr>
              <p:cNvPr id="31" name="Freeform 22">
                <a:extLst>
                  <a:ext uri="{FF2B5EF4-FFF2-40B4-BE49-F238E27FC236}">
                    <a16:creationId xmlns:a16="http://schemas.microsoft.com/office/drawing/2014/main" id="{01F37CCB-EF9C-4518-9EC0-CD2701F03FEC}"/>
                  </a:ext>
                </a:extLst>
              </p:cNvPr>
              <p:cNvSpPr/>
              <p:nvPr/>
            </p:nvSpPr>
            <p:spPr bwMode="auto">
              <a:xfrm>
                <a:off x="5523847" y="1971046"/>
                <a:ext cx="856101" cy="1094616"/>
              </a:xfrm>
              <a:custGeom>
                <a:avLst/>
                <a:gdLst>
                  <a:gd name="T0" fmla="*/ 289 w 289"/>
                  <a:gd name="T1" fmla="*/ 43 h 369"/>
                  <a:gd name="T2" fmla="*/ 289 w 289"/>
                  <a:gd name="T3" fmla="*/ 42 h 369"/>
                  <a:gd name="T4" fmla="*/ 244 w 289"/>
                  <a:gd name="T5" fmla="*/ 0 h 369"/>
                  <a:gd name="T6" fmla="*/ 62 w 289"/>
                  <a:gd name="T7" fmla="*/ 0 h 369"/>
                  <a:gd name="T8" fmla="*/ 17 w 289"/>
                  <a:gd name="T9" fmla="*/ 38 h 369"/>
                  <a:gd name="T10" fmla="*/ 17 w 289"/>
                  <a:gd name="T11" fmla="*/ 38 h 369"/>
                  <a:gd name="T12" fmla="*/ 17 w 289"/>
                  <a:gd name="T13" fmla="*/ 275 h 369"/>
                  <a:gd name="T14" fmla="*/ 0 w 289"/>
                  <a:gd name="T15" fmla="*/ 275 h 369"/>
                  <a:gd name="T16" fmla="*/ 144 w 289"/>
                  <a:gd name="T17" fmla="*/ 369 h 369"/>
                  <a:gd name="T18" fmla="*/ 287 w 289"/>
                  <a:gd name="T19" fmla="*/ 275 h 369"/>
                  <a:gd name="T20" fmla="*/ 270 w 289"/>
                  <a:gd name="T21" fmla="*/ 275 h 369"/>
                  <a:gd name="T22" fmla="*/ 270 w 289"/>
                  <a:gd name="T23" fmla="*/ 39 h 369"/>
                  <a:gd name="T24" fmla="*/ 289 w 289"/>
                  <a:gd name="T25" fmla="*/ 4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9" h="369">
                    <a:moveTo>
                      <a:pt x="289" y="43"/>
                    </a:moveTo>
                    <a:cubicBezTo>
                      <a:pt x="289" y="42"/>
                      <a:pt x="289" y="42"/>
                      <a:pt x="289" y="42"/>
                    </a:cubicBezTo>
                    <a:cubicBezTo>
                      <a:pt x="289" y="18"/>
                      <a:pt x="269" y="0"/>
                      <a:pt x="244" y="0"/>
                    </a:cubicBezTo>
                    <a:cubicBezTo>
                      <a:pt x="62" y="0"/>
                      <a:pt x="62" y="0"/>
                      <a:pt x="62" y="0"/>
                    </a:cubicBezTo>
                    <a:cubicBezTo>
                      <a:pt x="38" y="0"/>
                      <a:pt x="19" y="16"/>
                      <a:pt x="17" y="38"/>
                    </a:cubicBezTo>
                    <a:cubicBezTo>
                      <a:pt x="17" y="38"/>
                      <a:pt x="17" y="38"/>
                      <a:pt x="17" y="38"/>
                    </a:cubicBezTo>
                    <a:cubicBezTo>
                      <a:pt x="17" y="275"/>
                      <a:pt x="17" y="275"/>
                      <a:pt x="17" y="275"/>
                    </a:cubicBezTo>
                    <a:cubicBezTo>
                      <a:pt x="0" y="275"/>
                      <a:pt x="0" y="275"/>
                      <a:pt x="0" y="275"/>
                    </a:cubicBezTo>
                    <a:cubicBezTo>
                      <a:pt x="144" y="369"/>
                      <a:pt x="144" y="369"/>
                      <a:pt x="144" y="369"/>
                    </a:cubicBezTo>
                    <a:cubicBezTo>
                      <a:pt x="287" y="275"/>
                      <a:pt x="287" y="275"/>
                      <a:pt x="287" y="275"/>
                    </a:cubicBezTo>
                    <a:cubicBezTo>
                      <a:pt x="270" y="275"/>
                      <a:pt x="270" y="275"/>
                      <a:pt x="270" y="275"/>
                    </a:cubicBezTo>
                    <a:cubicBezTo>
                      <a:pt x="270" y="39"/>
                      <a:pt x="270" y="39"/>
                      <a:pt x="270" y="39"/>
                    </a:cubicBezTo>
                    <a:cubicBezTo>
                      <a:pt x="277" y="41"/>
                      <a:pt x="283" y="42"/>
                      <a:pt x="289" y="4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a:solidFill>
                    <a:srgbClr val="8888BE"/>
                  </a:solidFill>
                  <a:cs typeface="+mn-ea"/>
                  <a:sym typeface="+mn-lt"/>
                </a:endParaRPr>
              </a:p>
            </p:txBody>
          </p:sp>
          <p:sp>
            <p:nvSpPr>
              <p:cNvPr id="32" name="Inhaltsplatzhalter 4">
                <a:extLst>
                  <a:ext uri="{FF2B5EF4-FFF2-40B4-BE49-F238E27FC236}">
                    <a16:creationId xmlns:a16="http://schemas.microsoft.com/office/drawing/2014/main" id="{0ED9DCE7-CEE8-4E22-9705-5569420FD5F7}"/>
                  </a:ext>
                </a:extLst>
              </p:cNvPr>
              <p:cNvSpPr txBox="1"/>
              <p:nvPr/>
            </p:nvSpPr>
            <p:spPr>
              <a:xfrm>
                <a:off x="5586374" y="2180120"/>
                <a:ext cx="717228" cy="547862"/>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solidFill>
                      <a:schemeClr val="tx1">
                        <a:lumMod val="60000"/>
                        <a:lumOff val="40000"/>
                      </a:schemeClr>
                    </a:solidFill>
                    <a:latin typeface="+mn-lt"/>
                    <a:cs typeface="+mn-ea"/>
                    <a:sym typeface="+mn-lt"/>
                  </a:rPr>
                  <a:t>01</a:t>
                </a:r>
              </a:p>
            </p:txBody>
          </p:sp>
        </p:grpSp>
        <p:grpSp>
          <p:nvGrpSpPr>
            <p:cNvPr id="18" name="Group 4">
              <a:extLst>
                <a:ext uri="{FF2B5EF4-FFF2-40B4-BE49-F238E27FC236}">
                  <a16:creationId xmlns:a16="http://schemas.microsoft.com/office/drawing/2014/main" id="{21682097-69AA-40D6-B25B-65CD57992469}"/>
                </a:ext>
              </a:extLst>
            </p:cNvPr>
            <p:cNvGrpSpPr/>
            <p:nvPr/>
          </p:nvGrpSpPr>
          <p:grpSpPr>
            <a:xfrm>
              <a:off x="3769274" y="4491076"/>
              <a:ext cx="1104554" cy="1124430"/>
              <a:chOff x="6864077" y="4491076"/>
              <a:chExt cx="1104554" cy="1124430"/>
            </a:xfrm>
          </p:grpSpPr>
          <p:sp>
            <p:nvSpPr>
              <p:cNvPr id="29" name="Freeform 24">
                <a:extLst>
                  <a:ext uri="{FF2B5EF4-FFF2-40B4-BE49-F238E27FC236}">
                    <a16:creationId xmlns:a16="http://schemas.microsoft.com/office/drawing/2014/main" id="{B873593B-2957-4192-BF1B-9BB5B412A022}"/>
                  </a:ext>
                </a:extLst>
              </p:cNvPr>
              <p:cNvSpPr/>
              <p:nvPr/>
            </p:nvSpPr>
            <p:spPr bwMode="auto">
              <a:xfrm>
                <a:off x="6864077" y="4491076"/>
                <a:ext cx="1104554" cy="1124430"/>
              </a:xfrm>
              <a:custGeom>
                <a:avLst/>
                <a:gdLst>
                  <a:gd name="T0" fmla="*/ 209 w 373"/>
                  <a:gd name="T1" fmla="*/ 367 h 379"/>
                  <a:gd name="T2" fmla="*/ 211 w 373"/>
                  <a:gd name="T3" fmla="*/ 367 h 379"/>
                  <a:gd name="T4" fmla="*/ 270 w 373"/>
                  <a:gd name="T5" fmla="*/ 349 h 379"/>
                  <a:gd name="T6" fmla="*/ 361 w 373"/>
                  <a:gd name="T7" fmla="*/ 191 h 379"/>
                  <a:gd name="T8" fmla="*/ 350 w 373"/>
                  <a:gd name="T9" fmla="*/ 133 h 379"/>
                  <a:gd name="T10" fmla="*/ 350 w 373"/>
                  <a:gd name="T11" fmla="*/ 133 h 379"/>
                  <a:gd name="T12" fmla="*/ 145 w 373"/>
                  <a:gd name="T13" fmla="*/ 15 h 379"/>
                  <a:gd name="T14" fmla="*/ 153 w 373"/>
                  <a:gd name="T15" fmla="*/ 0 h 379"/>
                  <a:gd name="T16" fmla="*/ 0 w 373"/>
                  <a:gd name="T17" fmla="*/ 77 h 379"/>
                  <a:gd name="T18" fmla="*/ 10 w 373"/>
                  <a:gd name="T19" fmla="*/ 249 h 379"/>
                  <a:gd name="T20" fmla="*/ 18 w 373"/>
                  <a:gd name="T21" fmla="*/ 234 h 379"/>
                  <a:gd name="T22" fmla="*/ 222 w 373"/>
                  <a:gd name="T23" fmla="*/ 352 h 379"/>
                  <a:gd name="T24" fmla="*/ 209 w 373"/>
                  <a:gd name="T25" fmla="*/ 367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79">
                    <a:moveTo>
                      <a:pt x="209" y="367"/>
                    </a:moveTo>
                    <a:cubicBezTo>
                      <a:pt x="211" y="367"/>
                      <a:pt x="211" y="367"/>
                      <a:pt x="211" y="367"/>
                    </a:cubicBezTo>
                    <a:cubicBezTo>
                      <a:pt x="231" y="379"/>
                      <a:pt x="257" y="371"/>
                      <a:pt x="270" y="349"/>
                    </a:cubicBezTo>
                    <a:cubicBezTo>
                      <a:pt x="361" y="191"/>
                      <a:pt x="361" y="191"/>
                      <a:pt x="361" y="191"/>
                    </a:cubicBezTo>
                    <a:cubicBezTo>
                      <a:pt x="373" y="171"/>
                      <a:pt x="368" y="146"/>
                      <a:pt x="350" y="133"/>
                    </a:cubicBezTo>
                    <a:cubicBezTo>
                      <a:pt x="350" y="133"/>
                      <a:pt x="350" y="133"/>
                      <a:pt x="350" y="133"/>
                    </a:cubicBezTo>
                    <a:cubicBezTo>
                      <a:pt x="145" y="15"/>
                      <a:pt x="145" y="15"/>
                      <a:pt x="145" y="15"/>
                    </a:cubicBezTo>
                    <a:cubicBezTo>
                      <a:pt x="153" y="0"/>
                      <a:pt x="153" y="0"/>
                      <a:pt x="153" y="0"/>
                    </a:cubicBezTo>
                    <a:cubicBezTo>
                      <a:pt x="0" y="77"/>
                      <a:pt x="0" y="77"/>
                      <a:pt x="0" y="77"/>
                    </a:cubicBezTo>
                    <a:cubicBezTo>
                      <a:pt x="10" y="249"/>
                      <a:pt x="10" y="249"/>
                      <a:pt x="10" y="249"/>
                    </a:cubicBezTo>
                    <a:cubicBezTo>
                      <a:pt x="18" y="234"/>
                      <a:pt x="18" y="234"/>
                      <a:pt x="18" y="234"/>
                    </a:cubicBezTo>
                    <a:cubicBezTo>
                      <a:pt x="222" y="352"/>
                      <a:pt x="222" y="352"/>
                      <a:pt x="222" y="352"/>
                    </a:cubicBezTo>
                    <a:cubicBezTo>
                      <a:pt x="218" y="357"/>
                      <a:pt x="214" y="362"/>
                      <a:pt x="209" y="367"/>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a:solidFill>
                    <a:srgbClr val="8888BE"/>
                  </a:solidFill>
                  <a:cs typeface="+mn-ea"/>
                  <a:sym typeface="+mn-lt"/>
                </a:endParaRPr>
              </a:p>
            </p:txBody>
          </p:sp>
          <p:sp>
            <p:nvSpPr>
              <p:cNvPr id="30" name="Inhaltsplatzhalter 4">
                <a:extLst>
                  <a:ext uri="{FF2B5EF4-FFF2-40B4-BE49-F238E27FC236}">
                    <a16:creationId xmlns:a16="http://schemas.microsoft.com/office/drawing/2014/main" id="{F8597A6E-539D-4E30-ABEB-4697DC0C540E}"/>
                  </a:ext>
                </a:extLst>
              </p:cNvPr>
              <p:cNvSpPr txBox="1"/>
              <p:nvPr/>
            </p:nvSpPr>
            <p:spPr>
              <a:xfrm rot="1800000">
                <a:off x="7020846" y="4753291"/>
                <a:ext cx="717229" cy="547862"/>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solidFill>
                      <a:schemeClr val="tx1">
                        <a:lumMod val="60000"/>
                        <a:lumOff val="40000"/>
                      </a:schemeClr>
                    </a:solidFill>
                    <a:latin typeface="+mn-lt"/>
                    <a:cs typeface="+mn-ea"/>
                    <a:sym typeface="+mn-lt"/>
                  </a:rPr>
                  <a:t>02</a:t>
                </a:r>
              </a:p>
            </p:txBody>
          </p:sp>
        </p:grpSp>
        <p:grpSp>
          <p:nvGrpSpPr>
            <p:cNvPr id="19" name="Group 5">
              <a:extLst>
                <a:ext uri="{FF2B5EF4-FFF2-40B4-BE49-F238E27FC236}">
                  <a16:creationId xmlns:a16="http://schemas.microsoft.com/office/drawing/2014/main" id="{EF540BE1-48D9-4F8F-8A94-7F78D2825DB5}"/>
                </a:ext>
              </a:extLst>
            </p:cNvPr>
            <p:cNvGrpSpPr/>
            <p:nvPr/>
          </p:nvGrpSpPr>
          <p:grpSpPr>
            <a:xfrm>
              <a:off x="792089" y="4491076"/>
              <a:ext cx="1135788" cy="1073320"/>
              <a:chOff x="3886892" y="4491076"/>
              <a:chExt cx="1135788" cy="1073320"/>
            </a:xfrm>
          </p:grpSpPr>
          <p:sp>
            <p:nvSpPr>
              <p:cNvPr id="27" name="Freeform 23">
                <a:extLst>
                  <a:ext uri="{FF2B5EF4-FFF2-40B4-BE49-F238E27FC236}">
                    <a16:creationId xmlns:a16="http://schemas.microsoft.com/office/drawing/2014/main" id="{F5B15604-B8D8-4D70-A5BE-EE4D553DF36B}"/>
                  </a:ext>
                </a:extLst>
              </p:cNvPr>
              <p:cNvSpPr/>
              <p:nvPr/>
            </p:nvSpPr>
            <p:spPr bwMode="auto">
              <a:xfrm>
                <a:off x="3886892" y="4491076"/>
                <a:ext cx="1135788" cy="1073320"/>
              </a:xfrm>
              <a:custGeom>
                <a:avLst/>
                <a:gdLst>
                  <a:gd name="T0" fmla="*/ 27 w 383"/>
                  <a:gd name="T1" fmla="*/ 114 h 362"/>
                  <a:gd name="T2" fmla="*/ 26 w 383"/>
                  <a:gd name="T3" fmla="*/ 115 h 362"/>
                  <a:gd name="T4" fmla="*/ 12 w 383"/>
                  <a:gd name="T5" fmla="*/ 175 h 362"/>
                  <a:gd name="T6" fmla="*/ 103 w 383"/>
                  <a:gd name="T7" fmla="*/ 333 h 362"/>
                  <a:gd name="T8" fmla="*/ 159 w 383"/>
                  <a:gd name="T9" fmla="*/ 353 h 362"/>
                  <a:gd name="T10" fmla="*/ 159 w 383"/>
                  <a:gd name="T11" fmla="*/ 353 h 362"/>
                  <a:gd name="T12" fmla="*/ 364 w 383"/>
                  <a:gd name="T13" fmla="*/ 234 h 362"/>
                  <a:gd name="T14" fmla="*/ 373 w 383"/>
                  <a:gd name="T15" fmla="*/ 249 h 362"/>
                  <a:gd name="T16" fmla="*/ 383 w 383"/>
                  <a:gd name="T17" fmla="*/ 77 h 362"/>
                  <a:gd name="T18" fmla="*/ 229 w 383"/>
                  <a:gd name="T19" fmla="*/ 0 h 362"/>
                  <a:gd name="T20" fmla="*/ 238 w 383"/>
                  <a:gd name="T21" fmla="*/ 15 h 362"/>
                  <a:gd name="T22" fmla="*/ 33 w 383"/>
                  <a:gd name="T23" fmla="*/ 133 h 362"/>
                  <a:gd name="T24" fmla="*/ 27 w 383"/>
                  <a:gd name="T25" fmla="*/ 114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362">
                    <a:moveTo>
                      <a:pt x="27" y="114"/>
                    </a:moveTo>
                    <a:cubicBezTo>
                      <a:pt x="26" y="115"/>
                      <a:pt x="26" y="115"/>
                      <a:pt x="26" y="115"/>
                    </a:cubicBezTo>
                    <a:cubicBezTo>
                      <a:pt x="6" y="127"/>
                      <a:pt x="0" y="154"/>
                      <a:pt x="12" y="175"/>
                    </a:cubicBezTo>
                    <a:cubicBezTo>
                      <a:pt x="103" y="333"/>
                      <a:pt x="103" y="333"/>
                      <a:pt x="103" y="333"/>
                    </a:cubicBezTo>
                    <a:cubicBezTo>
                      <a:pt x="115" y="354"/>
                      <a:pt x="140" y="362"/>
                      <a:pt x="159" y="353"/>
                    </a:cubicBezTo>
                    <a:cubicBezTo>
                      <a:pt x="159" y="353"/>
                      <a:pt x="159" y="353"/>
                      <a:pt x="159" y="353"/>
                    </a:cubicBezTo>
                    <a:cubicBezTo>
                      <a:pt x="364" y="234"/>
                      <a:pt x="364" y="234"/>
                      <a:pt x="364" y="234"/>
                    </a:cubicBezTo>
                    <a:cubicBezTo>
                      <a:pt x="373" y="249"/>
                      <a:pt x="373" y="249"/>
                      <a:pt x="373" y="249"/>
                    </a:cubicBezTo>
                    <a:cubicBezTo>
                      <a:pt x="383" y="77"/>
                      <a:pt x="383" y="77"/>
                      <a:pt x="383" y="77"/>
                    </a:cubicBezTo>
                    <a:cubicBezTo>
                      <a:pt x="229" y="0"/>
                      <a:pt x="229" y="0"/>
                      <a:pt x="229" y="0"/>
                    </a:cubicBezTo>
                    <a:cubicBezTo>
                      <a:pt x="238" y="15"/>
                      <a:pt x="238" y="15"/>
                      <a:pt x="238" y="15"/>
                    </a:cubicBezTo>
                    <a:cubicBezTo>
                      <a:pt x="33" y="133"/>
                      <a:pt x="33" y="133"/>
                      <a:pt x="33" y="133"/>
                    </a:cubicBezTo>
                    <a:cubicBezTo>
                      <a:pt x="32" y="126"/>
                      <a:pt x="29" y="120"/>
                      <a:pt x="27" y="114"/>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a:solidFill>
                    <a:srgbClr val="8888BE"/>
                  </a:solidFill>
                  <a:cs typeface="+mn-ea"/>
                  <a:sym typeface="+mn-lt"/>
                </a:endParaRPr>
              </a:p>
            </p:txBody>
          </p:sp>
          <p:sp>
            <p:nvSpPr>
              <p:cNvPr id="28" name="Inhaltsplatzhalter 4">
                <a:extLst>
                  <a:ext uri="{FF2B5EF4-FFF2-40B4-BE49-F238E27FC236}">
                    <a16:creationId xmlns:a16="http://schemas.microsoft.com/office/drawing/2014/main" id="{4475FC52-8F3C-4195-B2B9-AAC704EB579C}"/>
                  </a:ext>
                </a:extLst>
              </p:cNvPr>
              <p:cNvSpPr txBox="1"/>
              <p:nvPr/>
            </p:nvSpPr>
            <p:spPr>
              <a:xfrm rot="19800000">
                <a:off x="4130240" y="4719123"/>
                <a:ext cx="717227" cy="547862"/>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solidFill>
                      <a:schemeClr val="tx1">
                        <a:lumMod val="60000"/>
                        <a:lumOff val="40000"/>
                      </a:schemeClr>
                    </a:solidFill>
                    <a:latin typeface="+mn-lt"/>
                    <a:cs typeface="+mn-ea"/>
                    <a:sym typeface="+mn-lt"/>
                  </a:rPr>
                  <a:t>03</a:t>
                </a:r>
              </a:p>
            </p:txBody>
          </p:sp>
        </p:grpSp>
        <p:grpSp>
          <p:nvGrpSpPr>
            <p:cNvPr id="20" name="Group 15">
              <a:extLst>
                <a:ext uri="{FF2B5EF4-FFF2-40B4-BE49-F238E27FC236}">
                  <a16:creationId xmlns:a16="http://schemas.microsoft.com/office/drawing/2014/main" id="{D2339685-128A-41FE-A14C-2D904F013EBD}"/>
                </a:ext>
              </a:extLst>
            </p:cNvPr>
            <p:cNvGrpSpPr/>
            <p:nvPr/>
          </p:nvGrpSpPr>
          <p:grpSpPr>
            <a:xfrm>
              <a:off x="1394051" y="3167017"/>
              <a:ext cx="890800" cy="889214"/>
              <a:chOff x="10996613" y="1925638"/>
              <a:chExt cx="534987" cy="534988"/>
            </a:xfrm>
            <a:solidFill>
              <a:schemeClr val="bg1"/>
            </a:solidFill>
          </p:grpSpPr>
          <p:sp>
            <p:nvSpPr>
              <p:cNvPr id="25" name="Freeform 6">
                <a:extLst>
                  <a:ext uri="{FF2B5EF4-FFF2-40B4-BE49-F238E27FC236}">
                    <a16:creationId xmlns:a16="http://schemas.microsoft.com/office/drawing/2014/main" id="{794CB90D-5608-4003-A098-E3021FF1E155}"/>
                  </a:ext>
                </a:extLst>
              </p:cNvPr>
              <p:cNvSpPr>
                <a:spLocks noEditPoints="1"/>
              </p:cNvSpPr>
              <p:nvPr/>
            </p:nvSpPr>
            <p:spPr bwMode="auto">
              <a:xfrm>
                <a:off x="10996613" y="1925638"/>
                <a:ext cx="534987" cy="534988"/>
              </a:xfrm>
              <a:custGeom>
                <a:avLst/>
                <a:gdLst>
                  <a:gd name="T0" fmla="*/ 1446 w 3370"/>
                  <a:gd name="T1" fmla="*/ 543 h 3371"/>
                  <a:gd name="T2" fmla="*/ 1099 w 3370"/>
                  <a:gd name="T3" fmla="*/ 703 h 3371"/>
                  <a:gd name="T4" fmla="*/ 750 w 3370"/>
                  <a:gd name="T5" fmla="*/ 523 h 3371"/>
                  <a:gd name="T6" fmla="*/ 518 w 3370"/>
                  <a:gd name="T7" fmla="*/ 737 h 3371"/>
                  <a:gd name="T8" fmla="*/ 710 w 3370"/>
                  <a:gd name="T9" fmla="*/ 1069 h 3371"/>
                  <a:gd name="T10" fmla="*/ 568 w 3370"/>
                  <a:gd name="T11" fmla="*/ 1428 h 3371"/>
                  <a:gd name="T12" fmla="*/ 192 w 3370"/>
                  <a:gd name="T13" fmla="*/ 1536 h 3371"/>
                  <a:gd name="T14" fmla="*/ 524 w 3370"/>
                  <a:gd name="T15" fmla="*/ 1916 h 3371"/>
                  <a:gd name="T16" fmla="*/ 665 w 3370"/>
                  <a:gd name="T17" fmla="*/ 2204 h 3371"/>
                  <a:gd name="T18" fmla="*/ 526 w 3370"/>
                  <a:gd name="T19" fmla="*/ 2621 h 3371"/>
                  <a:gd name="T20" fmla="*/ 749 w 3370"/>
                  <a:gd name="T21" fmla="*/ 2861 h 3371"/>
                  <a:gd name="T22" fmla="*/ 1044 w 3370"/>
                  <a:gd name="T23" fmla="*/ 2666 h 3371"/>
                  <a:gd name="T24" fmla="*/ 1325 w 3370"/>
                  <a:gd name="T25" fmla="*/ 2773 h 3371"/>
                  <a:gd name="T26" fmla="*/ 1519 w 3370"/>
                  <a:gd name="T27" fmla="*/ 3167 h 3371"/>
                  <a:gd name="T28" fmla="*/ 1851 w 3370"/>
                  <a:gd name="T29" fmla="*/ 3167 h 3371"/>
                  <a:gd name="T30" fmla="*/ 2048 w 3370"/>
                  <a:gd name="T31" fmla="*/ 2773 h 3371"/>
                  <a:gd name="T32" fmla="*/ 2351 w 3370"/>
                  <a:gd name="T33" fmla="*/ 2666 h 3371"/>
                  <a:gd name="T34" fmla="*/ 2631 w 3370"/>
                  <a:gd name="T35" fmla="*/ 2854 h 3371"/>
                  <a:gd name="T36" fmla="*/ 2676 w 3370"/>
                  <a:gd name="T37" fmla="*/ 2370 h 3371"/>
                  <a:gd name="T38" fmla="*/ 2743 w 3370"/>
                  <a:gd name="T39" fmla="*/ 2123 h 3371"/>
                  <a:gd name="T40" fmla="*/ 2870 w 3370"/>
                  <a:gd name="T41" fmla="*/ 1902 h 3371"/>
                  <a:gd name="T42" fmla="*/ 3181 w 3370"/>
                  <a:gd name="T43" fmla="*/ 1529 h 3371"/>
                  <a:gd name="T44" fmla="*/ 2803 w 3370"/>
                  <a:gd name="T45" fmla="*/ 1421 h 3371"/>
                  <a:gd name="T46" fmla="*/ 2659 w 3370"/>
                  <a:gd name="T47" fmla="*/ 1063 h 3371"/>
                  <a:gd name="T48" fmla="*/ 2849 w 3370"/>
                  <a:gd name="T49" fmla="*/ 732 h 3371"/>
                  <a:gd name="T50" fmla="*/ 2618 w 3370"/>
                  <a:gd name="T51" fmla="*/ 519 h 3371"/>
                  <a:gd name="T52" fmla="*/ 2268 w 3370"/>
                  <a:gd name="T53" fmla="*/ 700 h 3371"/>
                  <a:gd name="T54" fmla="*/ 1913 w 3370"/>
                  <a:gd name="T55" fmla="*/ 540 h 3371"/>
                  <a:gd name="T56" fmla="*/ 1532 w 3370"/>
                  <a:gd name="T57" fmla="*/ 189 h 3371"/>
                  <a:gd name="T58" fmla="*/ 1973 w 3370"/>
                  <a:gd name="T59" fmla="*/ 60 h 3371"/>
                  <a:gd name="T60" fmla="*/ 2233 w 3370"/>
                  <a:gd name="T61" fmla="*/ 468 h 3371"/>
                  <a:gd name="T62" fmla="*/ 2659 w 3370"/>
                  <a:gd name="T63" fmla="*/ 331 h 3371"/>
                  <a:gd name="T64" fmla="*/ 3022 w 3370"/>
                  <a:gd name="T65" fmla="*/ 652 h 3371"/>
                  <a:gd name="T66" fmla="*/ 3005 w 3370"/>
                  <a:gd name="T67" fmla="*/ 868 h 3371"/>
                  <a:gd name="T68" fmla="*/ 3260 w 3370"/>
                  <a:gd name="T69" fmla="*/ 1353 h 3371"/>
                  <a:gd name="T70" fmla="*/ 3370 w 3370"/>
                  <a:gd name="T71" fmla="*/ 1537 h 3371"/>
                  <a:gd name="T72" fmla="*/ 3286 w 3370"/>
                  <a:gd name="T73" fmla="*/ 2001 h 3371"/>
                  <a:gd name="T74" fmla="*/ 2865 w 3370"/>
                  <a:gd name="T75" fmla="*/ 2309 h 3371"/>
                  <a:gd name="T76" fmla="*/ 3033 w 3370"/>
                  <a:gd name="T77" fmla="*/ 2690 h 3371"/>
                  <a:gd name="T78" fmla="*/ 2689 w 3370"/>
                  <a:gd name="T79" fmla="*/ 3034 h 3371"/>
                  <a:gd name="T80" fmla="*/ 2309 w 3370"/>
                  <a:gd name="T81" fmla="*/ 2866 h 3371"/>
                  <a:gd name="T82" fmla="*/ 2001 w 3370"/>
                  <a:gd name="T83" fmla="*/ 3287 h 3371"/>
                  <a:gd name="T84" fmla="*/ 1536 w 3370"/>
                  <a:gd name="T85" fmla="*/ 3371 h 3371"/>
                  <a:gd name="T86" fmla="*/ 1352 w 3370"/>
                  <a:gd name="T87" fmla="*/ 3260 h 3371"/>
                  <a:gd name="T88" fmla="*/ 871 w 3370"/>
                  <a:gd name="T89" fmla="*/ 3010 h 3371"/>
                  <a:gd name="T90" fmla="*/ 656 w 3370"/>
                  <a:gd name="T91" fmla="*/ 3026 h 3371"/>
                  <a:gd name="T92" fmla="*/ 335 w 3370"/>
                  <a:gd name="T93" fmla="*/ 2663 h 3371"/>
                  <a:gd name="T94" fmla="*/ 473 w 3370"/>
                  <a:gd name="T95" fmla="*/ 2242 h 3371"/>
                  <a:gd name="T96" fmla="*/ 60 w 3370"/>
                  <a:gd name="T97" fmla="*/ 1988 h 3371"/>
                  <a:gd name="T98" fmla="*/ 3 w 3370"/>
                  <a:gd name="T99" fmla="*/ 1511 h 3371"/>
                  <a:gd name="T100" fmla="*/ 141 w 3370"/>
                  <a:gd name="T101" fmla="*/ 1347 h 3371"/>
                  <a:gd name="T102" fmla="*/ 344 w 3370"/>
                  <a:gd name="T103" fmla="*/ 843 h 3371"/>
                  <a:gd name="T104" fmla="*/ 361 w 3370"/>
                  <a:gd name="T105" fmla="*/ 629 h 3371"/>
                  <a:gd name="T106" fmla="*/ 741 w 3370"/>
                  <a:gd name="T107" fmla="*/ 332 h 3371"/>
                  <a:gd name="T108" fmla="*/ 1206 w 3370"/>
                  <a:gd name="T109" fmla="*/ 440 h 3371"/>
                  <a:gd name="T110" fmla="*/ 1409 w 3370"/>
                  <a:gd name="T111" fmla="*/ 40 h 3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70" h="3371">
                    <a:moveTo>
                      <a:pt x="1532" y="189"/>
                    </a:moveTo>
                    <a:lnTo>
                      <a:pt x="1524" y="192"/>
                    </a:lnTo>
                    <a:lnTo>
                      <a:pt x="1518" y="198"/>
                    </a:lnTo>
                    <a:lnTo>
                      <a:pt x="1513" y="205"/>
                    </a:lnTo>
                    <a:lnTo>
                      <a:pt x="1463" y="503"/>
                    </a:lnTo>
                    <a:lnTo>
                      <a:pt x="1457" y="524"/>
                    </a:lnTo>
                    <a:lnTo>
                      <a:pt x="1446" y="543"/>
                    </a:lnTo>
                    <a:lnTo>
                      <a:pt x="1432" y="558"/>
                    </a:lnTo>
                    <a:lnTo>
                      <a:pt x="1414" y="571"/>
                    </a:lnTo>
                    <a:lnTo>
                      <a:pt x="1394" y="579"/>
                    </a:lnTo>
                    <a:lnTo>
                      <a:pt x="1317" y="602"/>
                    </a:lnTo>
                    <a:lnTo>
                      <a:pt x="1242" y="631"/>
                    </a:lnTo>
                    <a:lnTo>
                      <a:pt x="1169" y="665"/>
                    </a:lnTo>
                    <a:lnTo>
                      <a:pt x="1099" y="703"/>
                    </a:lnTo>
                    <a:lnTo>
                      <a:pt x="1079" y="712"/>
                    </a:lnTo>
                    <a:lnTo>
                      <a:pt x="1058" y="716"/>
                    </a:lnTo>
                    <a:lnTo>
                      <a:pt x="1036" y="715"/>
                    </a:lnTo>
                    <a:lnTo>
                      <a:pt x="1015" y="710"/>
                    </a:lnTo>
                    <a:lnTo>
                      <a:pt x="995" y="699"/>
                    </a:lnTo>
                    <a:lnTo>
                      <a:pt x="753" y="525"/>
                    </a:lnTo>
                    <a:lnTo>
                      <a:pt x="750" y="523"/>
                    </a:lnTo>
                    <a:lnTo>
                      <a:pt x="745" y="522"/>
                    </a:lnTo>
                    <a:lnTo>
                      <a:pt x="741" y="522"/>
                    </a:lnTo>
                    <a:lnTo>
                      <a:pt x="738" y="522"/>
                    </a:lnTo>
                    <a:lnTo>
                      <a:pt x="735" y="523"/>
                    </a:lnTo>
                    <a:lnTo>
                      <a:pt x="732" y="524"/>
                    </a:lnTo>
                    <a:lnTo>
                      <a:pt x="728" y="527"/>
                    </a:lnTo>
                    <a:lnTo>
                      <a:pt x="518" y="737"/>
                    </a:lnTo>
                    <a:lnTo>
                      <a:pt x="514" y="745"/>
                    </a:lnTo>
                    <a:lnTo>
                      <a:pt x="513" y="754"/>
                    </a:lnTo>
                    <a:lnTo>
                      <a:pt x="516" y="762"/>
                    </a:lnTo>
                    <a:lnTo>
                      <a:pt x="691" y="1008"/>
                    </a:lnTo>
                    <a:lnTo>
                      <a:pt x="702" y="1027"/>
                    </a:lnTo>
                    <a:lnTo>
                      <a:pt x="709" y="1048"/>
                    </a:lnTo>
                    <a:lnTo>
                      <a:pt x="710" y="1069"/>
                    </a:lnTo>
                    <a:lnTo>
                      <a:pt x="706" y="1091"/>
                    </a:lnTo>
                    <a:lnTo>
                      <a:pt x="696" y="1111"/>
                    </a:lnTo>
                    <a:lnTo>
                      <a:pt x="658" y="1181"/>
                    </a:lnTo>
                    <a:lnTo>
                      <a:pt x="626" y="1255"/>
                    </a:lnTo>
                    <a:lnTo>
                      <a:pt x="598" y="1329"/>
                    </a:lnTo>
                    <a:lnTo>
                      <a:pt x="576" y="1406"/>
                    </a:lnTo>
                    <a:lnTo>
                      <a:pt x="568" y="1428"/>
                    </a:lnTo>
                    <a:lnTo>
                      <a:pt x="556" y="1445"/>
                    </a:lnTo>
                    <a:lnTo>
                      <a:pt x="540" y="1460"/>
                    </a:lnTo>
                    <a:lnTo>
                      <a:pt x="521" y="1471"/>
                    </a:lnTo>
                    <a:lnTo>
                      <a:pt x="500" y="1477"/>
                    </a:lnTo>
                    <a:lnTo>
                      <a:pt x="206" y="1526"/>
                    </a:lnTo>
                    <a:lnTo>
                      <a:pt x="198" y="1529"/>
                    </a:lnTo>
                    <a:lnTo>
                      <a:pt x="192" y="1536"/>
                    </a:lnTo>
                    <a:lnTo>
                      <a:pt x="190" y="1545"/>
                    </a:lnTo>
                    <a:lnTo>
                      <a:pt x="190" y="1841"/>
                    </a:lnTo>
                    <a:lnTo>
                      <a:pt x="192" y="1850"/>
                    </a:lnTo>
                    <a:lnTo>
                      <a:pt x="198" y="1856"/>
                    </a:lnTo>
                    <a:lnTo>
                      <a:pt x="206" y="1859"/>
                    </a:lnTo>
                    <a:lnTo>
                      <a:pt x="504" y="1910"/>
                    </a:lnTo>
                    <a:lnTo>
                      <a:pt x="524" y="1916"/>
                    </a:lnTo>
                    <a:lnTo>
                      <a:pt x="544" y="1927"/>
                    </a:lnTo>
                    <a:lnTo>
                      <a:pt x="559" y="1942"/>
                    </a:lnTo>
                    <a:lnTo>
                      <a:pt x="571" y="1959"/>
                    </a:lnTo>
                    <a:lnTo>
                      <a:pt x="580" y="1980"/>
                    </a:lnTo>
                    <a:lnTo>
                      <a:pt x="602" y="2057"/>
                    </a:lnTo>
                    <a:lnTo>
                      <a:pt x="631" y="2131"/>
                    </a:lnTo>
                    <a:lnTo>
                      <a:pt x="665" y="2204"/>
                    </a:lnTo>
                    <a:lnTo>
                      <a:pt x="703" y="2274"/>
                    </a:lnTo>
                    <a:lnTo>
                      <a:pt x="713" y="2294"/>
                    </a:lnTo>
                    <a:lnTo>
                      <a:pt x="717" y="2316"/>
                    </a:lnTo>
                    <a:lnTo>
                      <a:pt x="716" y="2337"/>
                    </a:lnTo>
                    <a:lnTo>
                      <a:pt x="710" y="2359"/>
                    </a:lnTo>
                    <a:lnTo>
                      <a:pt x="699" y="2378"/>
                    </a:lnTo>
                    <a:lnTo>
                      <a:pt x="526" y="2621"/>
                    </a:lnTo>
                    <a:lnTo>
                      <a:pt x="523" y="2629"/>
                    </a:lnTo>
                    <a:lnTo>
                      <a:pt x="524" y="2637"/>
                    </a:lnTo>
                    <a:lnTo>
                      <a:pt x="528" y="2646"/>
                    </a:lnTo>
                    <a:lnTo>
                      <a:pt x="738" y="2855"/>
                    </a:lnTo>
                    <a:lnTo>
                      <a:pt x="741" y="2858"/>
                    </a:lnTo>
                    <a:lnTo>
                      <a:pt x="745" y="2860"/>
                    </a:lnTo>
                    <a:lnTo>
                      <a:pt x="749" y="2861"/>
                    </a:lnTo>
                    <a:lnTo>
                      <a:pt x="752" y="2861"/>
                    </a:lnTo>
                    <a:lnTo>
                      <a:pt x="755" y="2861"/>
                    </a:lnTo>
                    <a:lnTo>
                      <a:pt x="759" y="2859"/>
                    </a:lnTo>
                    <a:lnTo>
                      <a:pt x="762" y="2858"/>
                    </a:lnTo>
                    <a:lnTo>
                      <a:pt x="1009" y="2681"/>
                    </a:lnTo>
                    <a:lnTo>
                      <a:pt x="1026" y="2672"/>
                    </a:lnTo>
                    <a:lnTo>
                      <a:pt x="1044" y="2666"/>
                    </a:lnTo>
                    <a:lnTo>
                      <a:pt x="1063" y="2664"/>
                    </a:lnTo>
                    <a:lnTo>
                      <a:pt x="1079" y="2666"/>
                    </a:lnTo>
                    <a:lnTo>
                      <a:pt x="1096" y="2670"/>
                    </a:lnTo>
                    <a:lnTo>
                      <a:pt x="1111" y="2677"/>
                    </a:lnTo>
                    <a:lnTo>
                      <a:pt x="1181" y="2713"/>
                    </a:lnTo>
                    <a:lnTo>
                      <a:pt x="1252" y="2746"/>
                    </a:lnTo>
                    <a:lnTo>
                      <a:pt x="1325" y="2773"/>
                    </a:lnTo>
                    <a:lnTo>
                      <a:pt x="1400" y="2795"/>
                    </a:lnTo>
                    <a:lnTo>
                      <a:pt x="1420" y="2803"/>
                    </a:lnTo>
                    <a:lnTo>
                      <a:pt x="1438" y="2816"/>
                    </a:lnTo>
                    <a:lnTo>
                      <a:pt x="1453" y="2831"/>
                    </a:lnTo>
                    <a:lnTo>
                      <a:pt x="1463" y="2849"/>
                    </a:lnTo>
                    <a:lnTo>
                      <a:pt x="1469" y="2871"/>
                    </a:lnTo>
                    <a:lnTo>
                      <a:pt x="1519" y="3167"/>
                    </a:lnTo>
                    <a:lnTo>
                      <a:pt x="1522" y="3175"/>
                    </a:lnTo>
                    <a:lnTo>
                      <a:pt x="1529" y="3180"/>
                    </a:lnTo>
                    <a:lnTo>
                      <a:pt x="1537" y="3182"/>
                    </a:lnTo>
                    <a:lnTo>
                      <a:pt x="1834" y="3182"/>
                    </a:lnTo>
                    <a:lnTo>
                      <a:pt x="1842" y="3180"/>
                    </a:lnTo>
                    <a:lnTo>
                      <a:pt x="1848" y="3175"/>
                    </a:lnTo>
                    <a:lnTo>
                      <a:pt x="1851" y="3167"/>
                    </a:lnTo>
                    <a:lnTo>
                      <a:pt x="1902" y="2871"/>
                    </a:lnTo>
                    <a:lnTo>
                      <a:pt x="1908" y="2850"/>
                    </a:lnTo>
                    <a:lnTo>
                      <a:pt x="1918" y="2831"/>
                    </a:lnTo>
                    <a:lnTo>
                      <a:pt x="1932" y="2816"/>
                    </a:lnTo>
                    <a:lnTo>
                      <a:pt x="1951" y="2803"/>
                    </a:lnTo>
                    <a:lnTo>
                      <a:pt x="1971" y="2795"/>
                    </a:lnTo>
                    <a:lnTo>
                      <a:pt x="2048" y="2773"/>
                    </a:lnTo>
                    <a:lnTo>
                      <a:pt x="2123" y="2745"/>
                    </a:lnTo>
                    <a:lnTo>
                      <a:pt x="2196" y="2711"/>
                    </a:lnTo>
                    <a:lnTo>
                      <a:pt x="2266" y="2672"/>
                    </a:lnTo>
                    <a:lnTo>
                      <a:pt x="2287" y="2664"/>
                    </a:lnTo>
                    <a:lnTo>
                      <a:pt x="2308" y="2660"/>
                    </a:lnTo>
                    <a:lnTo>
                      <a:pt x="2330" y="2661"/>
                    </a:lnTo>
                    <a:lnTo>
                      <a:pt x="2351" y="2666"/>
                    </a:lnTo>
                    <a:lnTo>
                      <a:pt x="2370" y="2677"/>
                    </a:lnTo>
                    <a:lnTo>
                      <a:pt x="2614" y="2850"/>
                    </a:lnTo>
                    <a:lnTo>
                      <a:pt x="2617" y="2853"/>
                    </a:lnTo>
                    <a:lnTo>
                      <a:pt x="2620" y="2854"/>
                    </a:lnTo>
                    <a:lnTo>
                      <a:pt x="2625" y="2855"/>
                    </a:lnTo>
                    <a:lnTo>
                      <a:pt x="2628" y="2855"/>
                    </a:lnTo>
                    <a:lnTo>
                      <a:pt x="2631" y="2854"/>
                    </a:lnTo>
                    <a:lnTo>
                      <a:pt x="2635" y="2851"/>
                    </a:lnTo>
                    <a:lnTo>
                      <a:pt x="2638" y="2848"/>
                    </a:lnTo>
                    <a:lnTo>
                      <a:pt x="2848" y="2638"/>
                    </a:lnTo>
                    <a:lnTo>
                      <a:pt x="2853" y="2631"/>
                    </a:lnTo>
                    <a:lnTo>
                      <a:pt x="2853" y="2623"/>
                    </a:lnTo>
                    <a:lnTo>
                      <a:pt x="2850" y="2615"/>
                    </a:lnTo>
                    <a:lnTo>
                      <a:pt x="2676" y="2370"/>
                    </a:lnTo>
                    <a:lnTo>
                      <a:pt x="2665" y="2351"/>
                    </a:lnTo>
                    <a:lnTo>
                      <a:pt x="2659" y="2329"/>
                    </a:lnTo>
                    <a:lnTo>
                      <a:pt x="2659" y="2308"/>
                    </a:lnTo>
                    <a:lnTo>
                      <a:pt x="2663" y="2286"/>
                    </a:lnTo>
                    <a:lnTo>
                      <a:pt x="2672" y="2267"/>
                    </a:lnTo>
                    <a:lnTo>
                      <a:pt x="2711" y="2196"/>
                    </a:lnTo>
                    <a:lnTo>
                      <a:pt x="2743" y="2123"/>
                    </a:lnTo>
                    <a:lnTo>
                      <a:pt x="2772" y="2048"/>
                    </a:lnTo>
                    <a:lnTo>
                      <a:pt x="2794" y="1972"/>
                    </a:lnTo>
                    <a:lnTo>
                      <a:pt x="2803" y="1951"/>
                    </a:lnTo>
                    <a:lnTo>
                      <a:pt x="2814" y="1933"/>
                    </a:lnTo>
                    <a:lnTo>
                      <a:pt x="2830" y="1918"/>
                    </a:lnTo>
                    <a:lnTo>
                      <a:pt x="2849" y="1908"/>
                    </a:lnTo>
                    <a:lnTo>
                      <a:pt x="2870" y="1902"/>
                    </a:lnTo>
                    <a:lnTo>
                      <a:pt x="3166" y="1852"/>
                    </a:lnTo>
                    <a:lnTo>
                      <a:pt x="3174" y="1849"/>
                    </a:lnTo>
                    <a:lnTo>
                      <a:pt x="3180" y="1843"/>
                    </a:lnTo>
                    <a:lnTo>
                      <a:pt x="3182" y="1834"/>
                    </a:lnTo>
                    <a:lnTo>
                      <a:pt x="3183" y="1834"/>
                    </a:lnTo>
                    <a:lnTo>
                      <a:pt x="3183" y="1537"/>
                    </a:lnTo>
                    <a:lnTo>
                      <a:pt x="3181" y="1529"/>
                    </a:lnTo>
                    <a:lnTo>
                      <a:pt x="3175" y="1523"/>
                    </a:lnTo>
                    <a:lnTo>
                      <a:pt x="3167" y="1519"/>
                    </a:lnTo>
                    <a:lnTo>
                      <a:pt x="2871" y="1469"/>
                    </a:lnTo>
                    <a:lnTo>
                      <a:pt x="2850" y="1464"/>
                    </a:lnTo>
                    <a:lnTo>
                      <a:pt x="2831" y="1452"/>
                    </a:lnTo>
                    <a:lnTo>
                      <a:pt x="2815" y="1438"/>
                    </a:lnTo>
                    <a:lnTo>
                      <a:pt x="2803" y="1421"/>
                    </a:lnTo>
                    <a:lnTo>
                      <a:pt x="2796" y="1399"/>
                    </a:lnTo>
                    <a:lnTo>
                      <a:pt x="2773" y="1322"/>
                    </a:lnTo>
                    <a:lnTo>
                      <a:pt x="2744" y="1248"/>
                    </a:lnTo>
                    <a:lnTo>
                      <a:pt x="2712" y="1175"/>
                    </a:lnTo>
                    <a:lnTo>
                      <a:pt x="2673" y="1104"/>
                    </a:lnTo>
                    <a:lnTo>
                      <a:pt x="2663" y="1085"/>
                    </a:lnTo>
                    <a:lnTo>
                      <a:pt x="2659" y="1063"/>
                    </a:lnTo>
                    <a:lnTo>
                      <a:pt x="2660" y="1042"/>
                    </a:lnTo>
                    <a:lnTo>
                      <a:pt x="2666" y="1020"/>
                    </a:lnTo>
                    <a:lnTo>
                      <a:pt x="2677" y="1001"/>
                    </a:lnTo>
                    <a:lnTo>
                      <a:pt x="2851" y="757"/>
                    </a:lnTo>
                    <a:lnTo>
                      <a:pt x="2854" y="749"/>
                    </a:lnTo>
                    <a:lnTo>
                      <a:pt x="2853" y="740"/>
                    </a:lnTo>
                    <a:lnTo>
                      <a:pt x="2849" y="732"/>
                    </a:lnTo>
                    <a:lnTo>
                      <a:pt x="2639" y="522"/>
                    </a:lnTo>
                    <a:lnTo>
                      <a:pt x="2635" y="520"/>
                    </a:lnTo>
                    <a:lnTo>
                      <a:pt x="2632" y="518"/>
                    </a:lnTo>
                    <a:lnTo>
                      <a:pt x="2629" y="517"/>
                    </a:lnTo>
                    <a:lnTo>
                      <a:pt x="2626" y="517"/>
                    </a:lnTo>
                    <a:lnTo>
                      <a:pt x="2622" y="517"/>
                    </a:lnTo>
                    <a:lnTo>
                      <a:pt x="2618" y="519"/>
                    </a:lnTo>
                    <a:lnTo>
                      <a:pt x="2615" y="520"/>
                    </a:lnTo>
                    <a:lnTo>
                      <a:pt x="2372" y="695"/>
                    </a:lnTo>
                    <a:lnTo>
                      <a:pt x="2352" y="706"/>
                    </a:lnTo>
                    <a:lnTo>
                      <a:pt x="2332" y="712"/>
                    </a:lnTo>
                    <a:lnTo>
                      <a:pt x="2310" y="713"/>
                    </a:lnTo>
                    <a:lnTo>
                      <a:pt x="2289" y="709"/>
                    </a:lnTo>
                    <a:lnTo>
                      <a:pt x="2268" y="700"/>
                    </a:lnTo>
                    <a:lnTo>
                      <a:pt x="2196" y="661"/>
                    </a:lnTo>
                    <a:lnTo>
                      <a:pt x="2122" y="627"/>
                    </a:lnTo>
                    <a:lnTo>
                      <a:pt x="2045" y="598"/>
                    </a:lnTo>
                    <a:lnTo>
                      <a:pt x="1966" y="576"/>
                    </a:lnTo>
                    <a:lnTo>
                      <a:pt x="1946" y="567"/>
                    </a:lnTo>
                    <a:lnTo>
                      <a:pt x="1928" y="555"/>
                    </a:lnTo>
                    <a:lnTo>
                      <a:pt x="1913" y="540"/>
                    </a:lnTo>
                    <a:lnTo>
                      <a:pt x="1903" y="520"/>
                    </a:lnTo>
                    <a:lnTo>
                      <a:pt x="1896" y="499"/>
                    </a:lnTo>
                    <a:lnTo>
                      <a:pt x="1847" y="205"/>
                    </a:lnTo>
                    <a:lnTo>
                      <a:pt x="1843" y="198"/>
                    </a:lnTo>
                    <a:lnTo>
                      <a:pt x="1837" y="192"/>
                    </a:lnTo>
                    <a:lnTo>
                      <a:pt x="1829" y="189"/>
                    </a:lnTo>
                    <a:lnTo>
                      <a:pt x="1532" y="189"/>
                    </a:lnTo>
                    <a:close/>
                    <a:moveTo>
                      <a:pt x="1531" y="0"/>
                    </a:moveTo>
                    <a:lnTo>
                      <a:pt x="1827" y="0"/>
                    </a:lnTo>
                    <a:lnTo>
                      <a:pt x="1861" y="3"/>
                    </a:lnTo>
                    <a:lnTo>
                      <a:pt x="1892" y="10"/>
                    </a:lnTo>
                    <a:lnTo>
                      <a:pt x="1922" y="24"/>
                    </a:lnTo>
                    <a:lnTo>
                      <a:pt x="1950" y="40"/>
                    </a:lnTo>
                    <a:lnTo>
                      <a:pt x="1973" y="60"/>
                    </a:lnTo>
                    <a:lnTo>
                      <a:pt x="1995" y="84"/>
                    </a:lnTo>
                    <a:lnTo>
                      <a:pt x="2012" y="112"/>
                    </a:lnTo>
                    <a:lnTo>
                      <a:pt x="2024" y="141"/>
                    </a:lnTo>
                    <a:lnTo>
                      <a:pt x="2033" y="174"/>
                    </a:lnTo>
                    <a:lnTo>
                      <a:pt x="2073" y="408"/>
                    </a:lnTo>
                    <a:lnTo>
                      <a:pt x="2153" y="435"/>
                    </a:lnTo>
                    <a:lnTo>
                      <a:pt x="2233" y="468"/>
                    </a:lnTo>
                    <a:lnTo>
                      <a:pt x="2310" y="506"/>
                    </a:lnTo>
                    <a:lnTo>
                      <a:pt x="2506" y="367"/>
                    </a:lnTo>
                    <a:lnTo>
                      <a:pt x="2533" y="349"/>
                    </a:lnTo>
                    <a:lnTo>
                      <a:pt x="2563" y="338"/>
                    </a:lnTo>
                    <a:lnTo>
                      <a:pt x="2594" y="330"/>
                    </a:lnTo>
                    <a:lnTo>
                      <a:pt x="2627" y="328"/>
                    </a:lnTo>
                    <a:lnTo>
                      <a:pt x="2659" y="331"/>
                    </a:lnTo>
                    <a:lnTo>
                      <a:pt x="2691" y="338"/>
                    </a:lnTo>
                    <a:lnTo>
                      <a:pt x="2721" y="350"/>
                    </a:lnTo>
                    <a:lnTo>
                      <a:pt x="2748" y="368"/>
                    </a:lnTo>
                    <a:lnTo>
                      <a:pt x="2773" y="389"/>
                    </a:lnTo>
                    <a:lnTo>
                      <a:pt x="2983" y="599"/>
                    </a:lnTo>
                    <a:lnTo>
                      <a:pt x="3005" y="624"/>
                    </a:lnTo>
                    <a:lnTo>
                      <a:pt x="3022" y="652"/>
                    </a:lnTo>
                    <a:lnTo>
                      <a:pt x="3034" y="682"/>
                    </a:lnTo>
                    <a:lnTo>
                      <a:pt x="3042" y="713"/>
                    </a:lnTo>
                    <a:lnTo>
                      <a:pt x="3044" y="745"/>
                    </a:lnTo>
                    <a:lnTo>
                      <a:pt x="3042" y="776"/>
                    </a:lnTo>
                    <a:lnTo>
                      <a:pt x="3035" y="808"/>
                    </a:lnTo>
                    <a:lnTo>
                      <a:pt x="3023" y="839"/>
                    </a:lnTo>
                    <a:lnTo>
                      <a:pt x="3005" y="868"/>
                    </a:lnTo>
                    <a:lnTo>
                      <a:pt x="2866" y="1062"/>
                    </a:lnTo>
                    <a:lnTo>
                      <a:pt x="2903" y="1137"/>
                    </a:lnTo>
                    <a:lnTo>
                      <a:pt x="2935" y="1213"/>
                    </a:lnTo>
                    <a:lnTo>
                      <a:pt x="2961" y="1292"/>
                    </a:lnTo>
                    <a:lnTo>
                      <a:pt x="3198" y="1332"/>
                    </a:lnTo>
                    <a:lnTo>
                      <a:pt x="3231" y="1340"/>
                    </a:lnTo>
                    <a:lnTo>
                      <a:pt x="3260" y="1353"/>
                    </a:lnTo>
                    <a:lnTo>
                      <a:pt x="3288" y="1370"/>
                    </a:lnTo>
                    <a:lnTo>
                      <a:pt x="3312" y="1391"/>
                    </a:lnTo>
                    <a:lnTo>
                      <a:pt x="3332" y="1416"/>
                    </a:lnTo>
                    <a:lnTo>
                      <a:pt x="3348" y="1442"/>
                    </a:lnTo>
                    <a:lnTo>
                      <a:pt x="3361" y="1473"/>
                    </a:lnTo>
                    <a:lnTo>
                      <a:pt x="3368" y="1505"/>
                    </a:lnTo>
                    <a:lnTo>
                      <a:pt x="3370" y="1537"/>
                    </a:lnTo>
                    <a:lnTo>
                      <a:pt x="3370" y="1834"/>
                    </a:lnTo>
                    <a:lnTo>
                      <a:pt x="3368" y="1867"/>
                    </a:lnTo>
                    <a:lnTo>
                      <a:pt x="3360" y="1899"/>
                    </a:lnTo>
                    <a:lnTo>
                      <a:pt x="3347" y="1929"/>
                    </a:lnTo>
                    <a:lnTo>
                      <a:pt x="3331" y="1956"/>
                    </a:lnTo>
                    <a:lnTo>
                      <a:pt x="3311" y="1981"/>
                    </a:lnTo>
                    <a:lnTo>
                      <a:pt x="3286" y="2001"/>
                    </a:lnTo>
                    <a:lnTo>
                      <a:pt x="3259" y="2019"/>
                    </a:lnTo>
                    <a:lnTo>
                      <a:pt x="3229" y="2031"/>
                    </a:lnTo>
                    <a:lnTo>
                      <a:pt x="3197" y="2039"/>
                    </a:lnTo>
                    <a:lnTo>
                      <a:pt x="2960" y="2079"/>
                    </a:lnTo>
                    <a:lnTo>
                      <a:pt x="2934" y="2157"/>
                    </a:lnTo>
                    <a:lnTo>
                      <a:pt x="2901" y="2234"/>
                    </a:lnTo>
                    <a:lnTo>
                      <a:pt x="2865" y="2309"/>
                    </a:lnTo>
                    <a:lnTo>
                      <a:pt x="3004" y="2504"/>
                    </a:lnTo>
                    <a:lnTo>
                      <a:pt x="3022" y="2533"/>
                    </a:lnTo>
                    <a:lnTo>
                      <a:pt x="3033" y="2564"/>
                    </a:lnTo>
                    <a:lnTo>
                      <a:pt x="3040" y="2594"/>
                    </a:lnTo>
                    <a:lnTo>
                      <a:pt x="3043" y="2627"/>
                    </a:lnTo>
                    <a:lnTo>
                      <a:pt x="3040" y="2659"/>
                    </a:lnTo>
                    <a:lnTo>
                      <a:pt x="3033" y="2690"/>
                    </a:lnTo>
                    <a:lnTo>
                      <a:pt x="3021" y="2719"/>
                    </a:lnTo>
                    <a:lnTo>
                      <a:pt x="3003" y="2747"/>
                    </a:lnTo>
                    <a:lnTo>
                      <a:pt x="2982" y="2773"/>
                    </a:lnTo>
                    <a:lnTo>
                      <a:pt x="2772" y="2983"/>
                    </a:lnTo>
                    <a:lnTo>
                      <a:pt x="2746" y="3004"/>
                    </a:lnTo>
                    <a:lnTo>
                      <a:pt x="2719" y="3022"/>
                    </a:lnTo>
                    <a:lnTo>
                      <a:pt x="2689" y="3034"/>
                    </a:lnTo>
                    <a:lnTo>
                      <a:pt x="2657" y="3041"/>
                    </a:lnTo>
                    <a:lnTo>
                      <a:pt x="2625" y="3044"/>
                    </a:lnTo>
                    <a:lnTo>
                      <a:pt x="2593" y="3041"/>
                    </a:lnTo>
                    <a:lnTo>
                      <a:pt x="2561" y="3034"/>
                    </a:lnTo>
                    <a:lnTo>
                      <a:pt x="2531" y="3022"/>
                    </a:lnTo>
                    <a:lnTo>
                      <a:pt x="2504" y="3005"/>
                    </a:lnTo>
                    <a:lnTo>
                      <a:pt x="2309" y="2866"/>
                    </a:lnTo>
                    <a:lnTo>
                      <a:pt x="2234" y="2902"/>
                    </a:lnTo>
                    <a:lnTo>
                      <a:pt x="2158" y="2933"/>
                    </a:lnTo>
                    <a:lnTo>
                      <a:pt x="2079" y="2961"/>
                    </a:lnTo>
                    <a:lnTo>
                      <a:pt x="2039" y="3198"/>
                    </a:lnTo>
                    <a:lnTo>
                      <a:pt x="2031" y="3229"/>
                    </a:lnTo>
                    <a:lnTo>
                      <a:pt x="2018" y="3260"/>
                    </a:lnTo>
                    <a:lnTo>
                      <a:pt x="2001" y="3287"/>
                    </a:lnTo>
                    <a:lnTo>
                      <a:pt x="1980" y="3311"/>
                    </a:lnTo>
                    <a:lnTo>
                      <a:pt x="1956" y="3332"/>
                    </a:lnTo>
                    <a:lnTo>
                      <a:pt x="1928" y="3348"/>
                    </a:lnTo>
                    <a:lnTo>
                      <a:pt x="1898" y="3361"/>
                    </a:lnTo>
                    <a:lnTo>
                      <a:pt x="1867" y="3369"/>
                    </a:lnTo>
                    <a:lnTo>
                      <a:pt x="1834" y="3371"/>
                    </a:lnTo>
                    <a:lnTo>
                      <a:pt x="1536" y="3371"/>
                    </a:lnTo>
                    <a:lnTo>
                      <a:pt x="1503" y="3369"/>
                    </a:lnTo>
                    <a:lnTo>
                      <a:pt x="1471" y="3361"/>
                    </a:lnTo>
                    <a:lnTo>
                      <a:pt x="1442" y="3348"/>
                    </a:lnTo>
                    <a:lnTo>
                      <a:pt x="1414" y="3332"/>
                    </a:lnTo>
                    <a:lnTo>
                      <a:pt x="1390" y="3311"/>
                    </a:lnTo>
                    <a:lnTo>
                      <a:pt x="1369" y="3287"/>
                    </a:lnTo>
                    <a:lnTo>
                      <a:pt x="1352" y="3260"/>
                    </a:lnTo>
                    <a:lnTo>
                      <a:pt x="1339" y="3229"/>
                    </a:lnTo>
                    <a:lnTo>
                      <a:pt x="1331" y="3198"/>
                    </a:lnTo>
                    <a:lnTo>
                      <a:pt x="1291" y="2961"/>
                    </a:lnTo>
                    <a:lnTo>
                      <a:pt x="1215" y="2934"/>
                    </a:lnTo>
                    <a:lnTo>
                      <a:pt x="1141" y="2904"/>
                    </a:lnTo>
                    <a:lnTo>
                      <a:pt x="1069" y="2869"/>
                    </a:lnTo>
                    <a:lnTo>
                      <a:pt x="871" y="3010"/>
                    </a:lnTo>
                    <a:lnTo>
                      <a:pt x="844" y="3027"/>
                    </a:lnTo>
                    <a:lnTo>
                      <a:pt x="814" y="3039"/>
                    </a:lnTo>
                    <a:lnTo>
                      <a:pt x="783" y="3046"/>
                    </a:lnTo>
                    <a:lnTo>
                      <a:pt x="751" y="3049"/>
                    </a:lnTo>
                    <a:lnTo>
                      <a:pt x="718" y="3046"/>
                    </a:lnTo>
                    <a:lnTo>
                      <a:pt x="686" y="3039"/>
                    </a:lnTo>
                    <a:lnTo>
                      <a:pt x="656" y="3026"/>
                    </a:lnTo>
                    <a:lnTo>
                      <a:pt x="629" y="3009"/>
                    </a:lnTo>
                    <a:lnTo>
                      <a:pt x="603" y="2988"/>
                    </a:lnTo>
                    <a:lnTo>
                      <a:pt x="394" y="2778"/>
                    </a:lnTo>
                    <a:lnTo>
                      <a:pt x="372" y="2752"/>
                    </a:lnTo>
                    <a:lnTo>
                      <a:pt x="355" y="2724"/>
                    </a:lnTo>
                    <a:lnTo>
                      <a:pt x="343" y="2695"/>
                    </a:lnTo>
                    <a:lnTo>
                      <a:pt x="335" y="2663"/>
                    </a:lnTo>
                    <a:lnTo>
                      <a:pt x="333" y="2631"/>
                    </a:lnTo>
                    <a:lnTo>
                      <a:pt x="335" y="2600"/>
                    </a:lnTo>
                    <a:lnTo>
                      <a:pt x="342" y="2569"/>
                    </a:lnTo>
                    <a:lnTo>
                      <a:pt x="354" y="2538"/>
                    </a:lnTo>
                    <a:lnTo>
                      <a:pt x="372" y="2509"/>
                    </a:lnTo>
                    <a:lnTo>
                      <a:pt x="510" y="2317"/>
                    </a:lnTo>
                    <a:lnTo>
                      <a:pt x="473" y="2242"/>
                    </a:lnTo>
                    <a:lnTo>
                      <a:pt x="440" y="2165"/>
                    </a:lnTo>
                    <a:lnTo>
                      <a:pt x="414" y="2087"/>
                    </a:lnTo>
                    <a:lnTo>
                      <a:pt x="174" y="2046"/>
                    </a:lnTo>
                    <a:lnTo>
                      <a:pt x="141" y="2038"/>
                    </a:lnTo>
                    <a:lnTo>
                      <a:pt x="112" y="2026"/>
                    </a:lnTo>
                    <a:lnTo>
                      <a:pt x="84" y="2009"/>
                    </a:lnTo>
                    <a:lnTo>
                      <a:pt x="60" y="1988"/>
                    </a:lnTo>
                    <a:lnTo>
                      <a:pt x="40" y="1963"/>
                    </a:lnTo>
                    <a:lnTo>
                      <a:pt x="23" y="1936"/>
                    </a:lnTo>
                    <a:lnTo>
                      <a:pt x="10" y="1906"/>
                    </a:lnTo>
                    <a:lnTo>
                      <a:pt x="3" y="1874"/>
                    </a:lnTo>
                    <a:lnTo>
                      <a:pt x="0" y="1841"/>
                    </a:lnTo>
                    <a:lnTo>
                      <a:pt x="0" y="1545"/>
                    </a:lnTo>
                    <a:lnTo>
                      <a:pt x="3" y="1511"/>
                    </a:lnTo>
                    <a:lnTo>
                      <a:pt x="10" y="1479"/>
                    </a:lnTo>
                    <a:lnTo>
                      <a:pt x="23" y="1449"/>
                    </a:lnTo>
                    <a:lnTo>
                      <a:pt x="40" y="1423"/>
                    </a:lnTo>
                    <a:lnTo>
                      <a:pt x="60" y="1398"/>
                    </a:lnTo>
                    <a:lnTo>
                      <a:pt x="84" y="1378"/>
                    </a:lnTo>
                    <a:lnTo>
                      <a:pt x="112" y="1360"/>
                    </a:lnTo>
                    <a:lnTo>
                      <a:pt x="141" y="1347"/>
                    </a:lnTo>
                    <a:lnTo>
                      <a:pt x="174" y="1339"/>
                    </a:lnTo>
                    <a:lnTo>
                      <a:pt x="408" y="1300"/>
                    </a:lnTo>
                    <a:lnTo>
                      <a:pt x="434" y="1221"/>
                    </a:lnTo>
                    <a:lnTo>
                      <a:pt x="465" y="1144"/>
                    </a:lnTo>
                    <a:lnTo>
                      <a:pt x="502" y="1069"/>
                    </a:lnTo>
                    <a:lnTo>
                      <a:pt x="360" y="872"/>
                    </a:lnTo>
                    <a:lnTo>
                      <a:pt x="344" y="843"/>
                    </a:lnTo>
                    <a:lnTo>
                      <a:pt x="332" y="812"/>
                    </a:lnTo>
                    <a:lnTo>
                      <a:pt x="325" y="780"/>
                    </a:lnTo>
                    <a:lnTo>
                      <a:pt x="323" y="749"/>
                    </a:lnTo>
                    <a:lnTo>
                      <a:pt x="325" y="717"/>
                    </a:lnTo>
                    <a:lnTo>
                      <a:pt x="333" y="686"/>
                    </a:lnTo>
                    <a:lnTo>
                      <a:pt x="345" y="657"/>
                    </a:lnTo>
                    <a:lnTo>
                      <a:pt x="361" y="629"/>
                    </a:lnTo>
                    <a:lnTo>
                      <a:pt x="383" y="603"/>
                    </a:lnTo>
                    <a:lnTo>
                      <a:pt x="594" y="393"/>
                    </a:lnTo>
                    <a:lnTo>
                      <a:pt x="618" y="372"/>
                    </a:lnTo>
                    <a:lnTo>
                      <a:pt x="646" y="354"/>
                    </a:lnTo>
                    <a:lnTo>
                      <a:pt x="676" y="342"/>
                    </a:lnTo>
                    <a:lnTo>
                      <a:pt x="708" y="335"/>
                    </a:lnTo>
                    <a:lnTo>
                      <a:pt x="741" y="332"/>
                    </a:lnTo>
                    <a:lnTo>
                      <a:pt x="773" y="335"/>
                    </a:lnTo>
                    <a:lnTo>
                      <a:pt x="805" y="342"/>
                    </a:lnTo>
                    <a:lnTo>
                      <a:pt x="835" y="354"/>
                    </a:lnTo>
                    <a:lnTo>
                      <a:pt x="862" y="371"/>
                    </a:lnTo>
                    <a:lnTo>
                      <a:pt x="1056" y="510"/>
                    </a:lnTo>
                    <a:lnTo>
                      <a:pt x="1129" y="473"/>
                    </a:lnTo>
                    <a:lnTo>
                      <a:pt x="1206" y="440"/>
                    </a:lnTo>
                    <a:lnTo>
                      <a:pt x="1284" y="414"/>
                    </a:lnTo>
                    <a:lnTo>
                      <a:pt x="1325" y="174"/>
                    </a:lnTo>
                    <a:lnTo>
                      <a:pt x="1333" y="141"/>
                    </a:lnTo>
                    <a:lnTo>
                      <a:pt x="1347" y="112"/>
                    </a:lnTo>
                    <a:lnTo>
                      <a:pt x="1363" y="84"/>
                    </a:lnTo>
                    <a:lnTo>
                      <a:pt x="1384" y="60"/>
                    </a:lnTo>
                    <a:lnTo>
                      <a:pt x="1409" y="40"/>
                    </a:lnTo>
                    <a:lnTo>
                      <a:pt x="1436" y="24"/>
                    </a:lnTo>
                    <a:lnTo>
                      <a:pt x="1465" y="10"/>
                    </a:lnTo>
                    <a:lnTo>
                      <a:pt x="1497" y="3"/>
                    </a:lnTo>
                    <a:lnTo>
                      <a:pt x="1531" y="0"/>
                    </a:lnTo>
                    <a:close/>
                  </a:path>
                </a:pathLst>
              </a:custGeom>
              <a:grpFill/>
              <a:ln w="0">
                <a:noFill/>
                <a:prstDash val="solid"/>
                <a:round/>
              </a:ln>
            </p:spPr>
            <p:txBody>
              <a:bodyPr vert="horz" wrap="square" lIns="91440" tIns="45720" rIns="91440" bIns="45720" numCol="1" anchor="t" anchorCtr="0" compatLnSpc="1"/>
              <a:lstStyle/>
              <a:p>
                <a:endParaRPr lang="en-US">
                  <a:solidFill>
                    <a:srgbClr val="8888BE"/>
                  </a:solidFill>
                  <a:cs typeface="+mn-ea"/>
                  <a:sym typeface="+mn-lt"/>
                </a:endParaRPr>
              </a:p>
            </p:txBody>
          </p:sp>
          <p:sp>
            <p:nvSpPr>
              <p:cNvPr id="26" name="Freeform 7">
                <a:extLst>
                  <a:ext uri="{FF2B5EF4-FFF2-40B4-BE49-F238E27FC236}">
                    <a16:creationId xmlns:a16="http://schemas.microsoft.com/office/drawing/2014/main" id="{1850415A-DEF5-482C-A6B7-1476D9A9DE80}"/>
                  </a:ext>
                </a:extLst>
              </p:cNvPr>
              <p:cNvSpPr>
                <a:spLocks noEditPoints="1"/>
              </p:cNvSpPr>
              <p:nvPr/>
            </p:nvSpPr>
            <p:spPr bwMode="auto">
              <a:xfrm>
                <a:off x="11149013" y="2078038"/>
                <a:ext cx="230187" cy="230188"/>
              </a:xfrm>
              <a:custGeom>
                <a:avLst/>
                <a:gdLst>
                  <a:gd name="T0" fmla="*/ 613 w 1455"/>
                  <a:gd name="T1" fmla="*/ 202 h 1455"/>
                  <a:gd name="T2" fmla="*/ 457 w 1455"/>
                  <a:gd name="T3" fmla="*/ 264 h 1455"/>
                  <a:gd name="T4" fmla="*/ 329 w 1455"/>
                  <a:gd name="T5" fmla="*/ 367 h 1455"/>
                  <a:gd name="T6" fmla="*/ 238 w 1455"/>
                  <a:gd name="T7" fmla="*/ 506 h 1455"/>
                  <a:gd name="T8" fmla="*/ 194 w 1455"/>
                  <a:gd name="T9" fmla="*/ 668 h 1455"/>
                  <a:gd name="T10" fmla="*/ 203 w 1455"/>
                  <a:gd name="T11" fmla="*/ 843 h 1455"/>
                  <a:gd name="T12" fmla="*/ 264 w 1455"/>
                  <a:gd name="T13" fmla="*/ 998 h 1455"/>
                  <a:gd name="T14" fmla="*/ 368 w 1455"/>
                  <a:gd name="T15" fmla="*/ 1126 h 1455"/>
                  <a:gd name="T16" fmla="*/ 506 w 1455"/>
                  <a:gd name="T17" fmla="*/ 1216 h 1455"/>
                  <a:gd name="T18" fmla="*/ 669 w 1455"/>
                  <a:gd name="T19" fmla="*/ 1262 h 1455"/>
                  <a:gd name="T20" fmla="*/ 843 w 1455"/>
                  <a:gd name="T21" fmla="*/ 1252 h 1455"/>
                  <a:gd name="T22" fmla="*/ 999 w 1455"/>
                  <a:gd name="T23" fmla="*/ 1191 h 1455"/>
                  <a:gd name="T24" fmla="*/ 1126 w 1455"/>
                  <a:gd name="T25" fmla="*/ 1087 h 1455"/>
                  <a:gd name="T26" fmla="*/ 1217 w 1455"/>
                  <a:gd name="T27" fmla="*/ 949 h 1455"/>
                  <a:gd name="T28" fmla="*/ 1262 w 1455"/>
                  <a:gd name="T29" fmla="*/ 786 h 1455"/>
                  <a:gd name="T30" fmla="*/ 1253 w 1455"/>
                  <a:gd name="T31" fmla="*/ 612 h 1455"/>
                  <a:gd name="T32" fmla="*/ 1191 w 1455"/>
                  <a:gd name="T33" fmla="*/ 456 h 1455"/>
                  <a:gd name="T34" fmla="*/ 1088 w 1455"/>
                  <a:gd name="T35" fmla="*/ 328 h 1455"/>
                  <a:gd name="T36" fmla="*/ 950 w 1455"/>
                  <a:gd name="T37" fmla="*/ 238 h 1455"/>
                  <a:gd name="T38" fmla="*/ 786 w 1455"/>
                  <a:gd name="T39" fmla="*/ 193 h 1455"/>
                  <a:gd name="T40" fmla="*/ 794 w 1455"/>
                  <a:gd name="T41" fmla="*/ 3 h 1455"/>
                  <a:gd name="T42" fmla="*/ 981 w 1455"/>
                  <a:gd name="T43" fmla="*/ 46 h 1455"/>
                  <a:gd name="T44" fmla="*/ 1147 w 1455"/>
                  <a:gd name="T45" fmla="*/ 133 h 1455"/>
                  <a:gd name="T46" fmla="*/ 1284 w 1455"/>
                  <a:gd name="T47" fmla="*/ 259 h 1455"/>
                  <a:gd name="T48" fmla="*/ 1385 w 1455"/>
                  <a:gd name="T49" fmla="*/ 416 h 1455"/>
                  <a:gd name="T50" fmla="*/ 1443 w 1455"/>
                  <a:gd name="T51" fmla="*/ 597 h 1455"/>
                  <a:gd name="T52" fmla="*/ 1451 w 1455"/>
                  <a:gd name="T53" fmla="*/ 793 h 1455"/>
                  <a:gd name="T54" fmla="*/ 1409 w 1455"/>
                  <a:gd name="T55" fmla="*/ 981 h 1455"/>
                  <a:gd name="T56" fmla="*/ 1321 w 1455"/>
                  <a:gd name="T57" fmla="*/ 1147 h 1455"/>
                  <a:gd name="T58" fmla="*/ 1196 w 1455"/>
                  <a:gd name="T59" fmla="*/ 1284 h 1455"/>
                  <a:gd name="T60" fmla="*/ 1039 w 1455"/>
                  <a:gd name="T61" fmla="*/ 1384 h 1455"/>
                  <a:gd name="T62" fmla="*/ 859 w 1455"/>
                  <a:gd name="T63" fmla="*/ 1443 h 1455"/>
                  <a:gd name="T64" fmla="*/ 662 w 1455"/>
                  <a:gd name="T65" fmla="*/ 1452 h 1455"/>
                  <a:gd name="T66" fmla="*/ 475 w 1455"/>
                  <a:gd name="T67" fmla="*/ 1409 h 1455"/>
                  <a:gd name="T68" fmla="*/ 309 w 1455"/>
                  <a:gd name="T69" fmla="*/ 1322 h 1455"/>
                  <a:gd name="T70" fmla="*/ 171 w 1455"/>
                  <a:gd name="T71" fmla="*/ 1196 h 1455"/>
                  <a:gd name="T72" fmla="*/ 70 w 1455"/>
                  <a:gd name="T73" fmla="*/ 1039 h 1455"/>
                  <a:gd name="T74" fmla="*/ 12 w 1455"/>
                  <a:gd name="T75" fmla="*/ 858 h 1455"/>
                  <a:gd name="T76" fmla="*/ 4 w 1455"/>
                  <a:gd name="T77" fmla="*/ 661 h 1455"/>
                  <a:gd name="T78" fmla="*/ 46 w 1455"/>
                  <a:gd name="T79" fmla="*/ 474 h 1455"/>
                  <a:gd name="T80" fmla="*/ 134 w 1455"/>
                  <a:gd name="T81" fmla="*/ 308 h 1455"/>
                  <a:gd name="T82" fmla="*/ 260 w 1455"/>
                  <a:gd name="T83" fmla="*/ 171 h 1455"/>
                  <a:gd name="T84" fmla="*/ 416 w 1455"/>
                  <a:gd name="T85" fmla="*/ 70 h 1455"/>
                  <a:gd name="T86" fmla="*/ 597 w 1455"/>
                  <a:gd name="T87" fmla="*/ 12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5" h="1455">
                    <a:moveTo>
                      <a:pt x="727" y="190"/>
                    </a:moveTo>
                    <a:lnTo>
                      <a:pt x="669" y="193"/>
                    </a:lnTo>
                    <a:lnTo>
                      <a:pt x="613" y="202"/>
                    </a:lnTo>
                    <a:lnTo>
                      <a:pt x="558" y="218"/>
                    </a:lnTo>
                    <a:lnTo>
                      <a:pt x="506" y="238"/>
                    </a:lnTo>
                    <a:lnTo>
                      <a:pt x="457" y="264"/>
                    </a:lnTo>
                    <a:lnTo>
                      <a:pt x="410" y="294"/>
                    </a:lnTo>
                    <a:lnTo>
                      <a:pt x="368" y="328"/>
                    </a:lnTo>
                    <a:lnTo>
                      <a:pt x="329" y="367"/>
                    </a:lnTo>
                    <a:lnTo>
                      <a:pt x="294" y="410"/>
                    </a:lnTo>
                    <a:lnTo>
                      <a:pt x="264" y="456"/>
                    </a:lnTo>
                    <a:lnTo>
                      <a:pt x="238" y="506"/>
                    </a:lnTo>
                    <a:lnTo>
                      <a:pt x="218" y="558"/>
                    </a:lnTo>
                    <a:lnTo>
                      <a:pt x="203" y="612"/>
                    </a:lnTo>
                    <a:lnTo>
                      <a:pt x="194" y="668"/>
                    </a:lnTo>
                    <a:lnTo>
                      <a:pt x="191" y="728"/>
                    </a:lnTo>
                    <a:lnTo>
                      <a:pt x="194" y="786"/>
                    </a:lnTo>
                    <a:lnTo>
                      <a:pt x="203" y="843"/>
                    </a:lnTo>
                    <a:lnTo>
                      <a:pt x="218" y="897"/>
                    </a:lnTo>
                    <a:lnTo>
                      <a:pt x="238" y="949"/>
                    </a:lnTo>
                    <a:lnTo>
                      <a:pt x="264" y="998"/>
                    </a:lnTo>
                    <a:lnTo>
                      <a:pt x="294" y="1044"/>
                    </a:lnTo>
                    <a:lnTo>
                      <a:pt x="329" y="1087"/>
                    </a:lnTo>
                    <a:lnTo>
                      <a:pt x="368" y="1126"/>
                    </a:lnTo>
                    <a:lnTo>
                      <a:pt x="410" y="1161"/>
                    </a:lnTo>
                    <a:lnTo>
                      <a:pt x="457" y="1191"/>
                    </a:lnTo>
                    <a:lnTo>
                      <a:pt x="506" y="1216"/>
                    </a:lnTo>
                    <a:lnTo>
                      <a:pt x="558" y="1237"/>
                    </a:lnTo>
                    <a:lnTo>
                      <a:pt x="613" y="1252"/>
                    </a:lnTo>
                    <a:lnTo>
                      <a:pt x="669" y="1262"/>
                    </a:lnTo>
                    <a:lnTo>
                      <a:pt x="727" y="1265"/>
                    </a:lnTo>
                    <a:lnTo>
                      <a:pt x="786" y="1262"/>
                    </a:lnTo>
                    <a:lnTo>
                      <a:pt x="843" y="1252"/>
                    </a:lnTo>
                    <a:lnTo>
                      <a:pt x="897" y="1237"/>
                    </a:lnTo>
                    <a:lnTo>
                      <a:pt x="950" y="1216"/>
                    </a:lnTo>
                    <a:lnTo>
                      <a:pt x="999" y="1191"/>
                    </a:lnTo>
                    <a:lnTo>
                      <a:pt x="1045" y="1161"/>
                    </a:lnTo>
                    <a:lnTo>
                      <a:pt x="1088" y="1126"/>
                    </a:lnTo>
                    <a:lnTo>
                      <a:pt x="1126" y="1087"/>
                    </a:lnTo>
                    <a:lnTo>
                      <a:pt x="1161" y="1044"/>
                    </a:lnTo>
                    <a:lnTo>
                      <a:pt x="1191" y="998"/>
                    </a:lnTo>
                    <a:lnTo>
                      <a:pt x="1217" y="949"/>
                    </a:lnTo>
                    <a:lnTo>
                      <a:pt x="1237" y="897"/>
                    </a:lnTo>
                    <a:lnTo>
                      <a:pt x="1253" y="843"/>
                    </a:lnTo>
                    <a:lnTo>
                      <a:pt x="1262" y="786"/>
                    </a:lnTo>
                    <a:lnTo>
                      <a:pt x="1265" y="728"/>
                    </a:lnTo>
                    <a:lnTo>
                      <a:pt x="1262" y="668"/>
                    </a:lnTo>
                    <a:lnTo>
                      <a:pt x="1253" y="612"/>
                    </a:lnTo>
                    <a:lnTo>
                      <a:pt x="1237" y="558"/>
                    </a:lnTo>
                    <a:lnTo>
                      <a:pt x="1217" y="506"/>
                    </a:lnTo>
                    <a:lnTo>
                      <a:pt x="1191" y="456"/>
                    </a:lnTo>
                    <a:lnTo>
                      <a:pt x="1161" y="410"/>
                    </a:lnTo>
                    <a:lnTo>
                      <a:pt x="1126" y="367"/>
                    </a:lnTo>
                    <a:lnTo>
                      <a:pt x="1088" y="328"/>
                    </a:lnTo>
                    <a:lnTo>
                      <a:pt x="1045" y="294"/>
                    </a:lnTo>
                    <a:lnTo>
                      <a:pt x="999" y="264"/>
                    </a:lnTo>
                    <a:lnTo>
                      <a:pt x="950" y="238"/>
                    </a:lnTo>
                    <a:lnTo>
                      <a:pt x="897" y="218"/>
                    </a:lnTo>
                    <a:lnTo>
                      <a:pt x="843" y="202"/>
                    </a:lnTo>
                    <a:lnTo>
                      <a:pt x="786" y="193"/>
                    </a:lnTo>
                    <a:lnTo>
                      <a:pt x="727" y="190"/>
                    </a:lnTo>
                    <a:close/>
                    <a:moveTo>
                      <a:pt x="727" y="0"/>
                    </a:moveTo>
                    <a:lnTo>
                      <a:pt x="794" y="3"/>
                    </a:lnTo>
                    <a:lnTo>
                      <a:pt x="859" y="12"/>
                    </a:lnTo>
                    <a:lnTo>
                      <a:pt x="921" y="26"/>
                    </a:lnTo>
                    <a:lnTo>
                      <a:pt x="981" y="46"/>
                    </a:lnTo>
                    <a:lnTo>
                      <a:pt x="1039" y="70"/>
                    </a:lnTo>
                    <a:lnTo>
                      <a:pt x="1094" y="99"/>
                    </a:lnTo>
                    <a:lnTo>
                      <a:pt x="1147" y="133"/>
                    </a:lnTo>
                    <a:lnTo>
                      <a:pt x="1196" y="171"/>
                    </a:lnTo>
                    <a:lnTo>
                      <a:pt x="1242" y="213"/>
                    </a:lnTo>
                    <a:lnTo>
                      <a:pt x="1284" y="259"/>
                    </a:lnTo>
                    <a:lnTo>
                      <a:pt x="1321" y="308"/>
                    </a:lnTo>
                    <a:lnTo>
                      <a:pt x="1355" y="360"/>
                    </a:lnTo>
                    <a:lnTo>
                      <a:pt x="1385" y="416"/>
                    </a:lnTo>
                    <a:lnTo>
                      <a:pt x="1409" y="474"/>
                    </a:lnTo>
                    <a:lnTo>
                      <a:pt x="1429" y="534"/>
                    </a:lnTo>
                    <a:lnTo>
                      <a:pt x="1443" y="597"/>
                    </a:lnTo>
                    <a:lnTo>
                      <a:pt x="1451" y="661"/>
                    </a:lnTo>
                    <a:lnTo>
                      <a:pt x="1455" y="728"/>
                    </a:lnTo>
                    <a:lnTo>
                      <a:pt x="1451" y="793"/>
                    </a:lnTo>
                    <a:lnTo>
                      <a:pt x="1443" y="858"/>
                    </a:lnTo>
                    <a:lnTo>
                      <a:pt x="1429" y="920"/>
                    </a:lnTo>
                    <a:lnTo>
                      <a:pt x="1409" y="981"/>
                    </a:lnTo>
                    <a:lnTo>
                      <a:pt x="1385" y="1039"/>
                    </a:lnTo>
                    <a:lnTo>
                      <a:pt x="1355" y="1095"/>
                    </a:lnTo>
                    <a:lnTo>
                      <a:pt x="1321" y="1147"/>
                    </a:lnTo>
                    <a:lnTo>
                      <a:pt x="1284" y="1196"/>
                    </a:lnTo>
                    <a:lnTo>
                      <a:pt x="1242" y="1242"/>
                    </a:lnTo>
                    <a:lnTo>
                      <a:pt x="1196" y="1284"/>
                    </a:lnTo>
                    <a:lnTo>
                      <a:pt x="1147" y="1322"/>
                    </a:lnTo>
                    <a:lnTo>
                      <a:pt x="1094" y="1356"/>
                    </a:lnTo>
                    <a:lnTo>
                      <a:pt x="1039" y="1384"/>
                    </a:lnTo>
                    <a:lnTo>
                      <a:pt x="981" y="1409"/>
                    </a:lnTo>
                    <a:lnTo>
                      <a:pt x="921" y="1428"/>
                    </a:lnTo>
                    <a:lnTo>
                      <a:pt x="859" y="1443"/>
                    </a:lnTo>
                    <a:lnTo>
                      <a:pt x="794" y="1452"/>
                    </a:lnTo>
                    <a:lnTo>
                      <a:pt x="727" y="1455"/>
                    </a:lnTo>
                    <a:lnTo>
                      <a:pt x="662" y="1452"/>
                    </a:lnTo>
                    <a:lnTo>
                      <a:pt x="597" y="1443"/>
                    </a:lnTo>
                    <a:lnTo>
                      <a:pt x="535" y="1428"/>
                    </a:lnTo>
                    <a:lnTo>
                      <a:pt x="475" y="1409"/>
                    </a:lnTo>
                    <a:lnTo>
                      <a:pt x="416" y="1384"/>
                    </a:lnTo>
                    <a:lnTo>
                      <a:pt x="361" y="1356"/>
                    </a:lnTo>
                    <a:lnTo>
                      <a:pt x="309" y="1322"/>
                    </a:lnTo>
                    <a:lnTo>
                      <a:pt x="260" y="1284"/>
                    </a:lnTo>
                    <a:lnTo>
                      <a:pt x="213" y="1242"/>
                    </a:lnTo>
                    <a:lnTo>
                      <a:pt x="171" y="1196"/>
                    </a:lnTo>
                    <a:lnTo>
                      <a:pt x="134" y="1147"/>
                    </a:lnTo>
                    <a:lnTo>
                      <a:pt x="100" y="1095"/>
                    </a:lnTo>
                    <a:lnTo>
                      <a:pt x="70" y="1039"/>
                    </a:lnTo>
                    <a:lnTo>
                      <a:pt x="46" y="981"/>
                    </a:lnTo>
                    <a:lnTo>
                      <a:pt x="26" y="920"/>
                    </a:lnTo>
                    <a:lnTo>
                      <a:pt x="12" y="858"/>
                    </a:lnTo>
                    <a:lnTo>
                      <a:pt x="4" y="793"/>
                    </a:lnTo>
                    <a:lnTo>
                      <a:pt x="0" y="728"/>
                    </a:lnTo>
                    <a:lnTo>
                      <a:pt x="4" y="661"/>
                    </a:lnTo>
                    <a:lnTo>
                      <a:pt x="12" y="597"/>
                    </a:lnTo>
                    <a:lnTo>
                      <a:pt x="26" y="534"/>
                    </a:lnTo>
                    <a:lnTo>
                      <a:pt x="46" y="474"/>
                    </a:lnTo>
                    <a:lnTo>
                      <a:pt x="70" y="416"/>
                    </a:lnTo>
                    <a:lnTo>
                      <a:pt x="100" y="360"/>
                    </a:lnTo>
                    <a:lnTo>
                      <a:pt x="134" y="308"/>
                    </a:lnTo>
                    <a:lnTo>
                      <a:pt x="171" y="259"/>
                    </a:lnTo>
                    <a:lnTo>
                      <a:pt x="213" y="213"/>
                    </a:lnTo>
                    <a:lnTo>
                      <a:pt x="260" y="171"/>
                    </a:lnTo>
                    <a:lnTo>
                      <a:pt x="309" y="133"/>
                    </a:lnTo>
                    <a:lnTo>
                      <a:pt x="361" y="99"/>
                    </a:lnTo>
                    <a:lnTo>
                      <a:pt x="416" y="70"/>
                    </a:lnTo>
                    <a:lnTo>
                      <a:pt x="475" y="46"/>
                    </a:lnTo>
                    <a:lnTo>
                      <a:pt x="535" y="26"/>
                    </a:lnTo>
                    <a:lnTo>
                      <a:pt x="597" y="12"/>
                    </a:lnTo>
                    <a:lnTo>
                      <a:pt x="662" y="3"/>
                    </a:lnTo>
                    <a:lnTo>
                      <a:pt x="727" y="0"/>
                    </a:lnTo>
                    <a:close/>
                  </a:path>
                </a:pathLst>
              </a:custGeom>
              <a:grpFill/>
              <a:ln w="0">
                <a:noFill/>
                <a:prstDash val="solid"/>
                <a:round/>
              </a:ln>
            </p:spPr>
            <p:txBody>
              <a:bodyPr vert="horz" wrap="square" lIns="91440" tIns="45720" rIns="91440" bIns="45720" numCol="1" anchor="t" anchorCtr="0" compatLnSpc="1"/>
              <a:lstStyle/>
              <a:p>
                <a:endParaRPr lang="en-US">
                  <a:solidFill>
                    <a:srgbClr val="8888BE"/>
                  </a:solidFill>
                  <a:cs typeface="+mn-ea"/>
                  <a:sym typeface="+mn-lt"/>
                </a:endParaRPr>
              </a:p>
            </p:txBody>
          </p:sp>
        </p:grpSp>
        <p:sp>
          <p:nvSpPr>
            <p:cNvPr id="21" name="Freeform 29">
              <a:extLst>
                <a:ext uri="{FF2B5EF4-FFF2-40B4-BE49-F238E27FC236}">
                  <a16:creationId xmlns:a16="http://schemas.microsoft.com/office/drawing/2014/main" id="{A975B896-9054-4E26-8DD4-0968215A6F44}"/>
                </a:ext>
              </a:extLst>
            </p:cNvPr>
            <p:cNvSpPr>
              <a:spLocks noEditPoints="1"/>
            </p:cNvSpPr>
            <p:nvPr/>
          </p:nvSpPr>
          <p:spPr bwMode="auto">
            <a:xfrm>
              <a:off x="3444897" y="3174291"/>
              <a:ext cx="761477" cy="816380"/>
            </a:xfrm>
            <a:custGeom>
              <a:avLst/>
              <a:gdLst>
                <a:gd name="T0" fmla="*/ 2558 w 3187"/>
                <a:gd name="T1" fmla="*/ 2917 h 3426"/>
                <a:gd name="T2" fmla="*/ 2525 w 3187"/>
                <a:gd name="T3" fmla="*/ 3108 h 3426"/>
                <a:gd name="T4" fmla="*/ 2672 w 3187"/>
                <a:gd name="T5" fmla="*/ 3232 h 3426"/>
                <a:gd name="T6" fmla="*/ 2855 w 3187"/>
                <a:gd name="T7" fmla="*/ 3166 h 3426"/>
                <a:gd name="T8" fmla="*/ 2888 w 3187"/>
                <a:gd name="T9" fmla="*/ 2973 h 3426"/>
                <a:gd name="T10" fmla="*/ 2741 w 3187"/>
                <a:gd name="T11" fmla="*/ 2850 h 3426"/>
                <a:gd name="T12" fmla="*/ 1063 w 3187"/>
                <a:gd name="T13" fmla="*/ 2893 h 3426"/>
                <a:gd name="T14" fmla="*/ 997 w 3187"/>
                <a:gd name="T15" fmla="*/ 3075 h 3426"/>
                <a:gd name="T16" fmla="*/ 1120 w 3187"/>
                <a:gd name="T17" fmla="*/ 3222 h 3426"/>
                <a:gd name="T18" fmla="*/ 1313 w 3187"/>
                <a:gd name="T19" fmla="*/ 3189 h 3426"/>
                <a:gd name="T20" fmla="*/ 1378 w 3187"/>
                <a:gd name="T21" fmla="*/ 3006 h 3426"/>
                <a:gd name="T22" fmla="*/ 1255 w 3187"/>
                <a:gd name="T23" fmla="*/ 2860 h 3426"/>
                <a:gd name="T24" fmla="*/ 722 w 3187"/>
                <a:gd name="T25" fmla="*/ 1936 h 3426"/>
                <a:gd name="T26" fmla="*/ 872 w 3187"/>
                <a:gd name="T27" fmla="*/ 2062 h 3426"/>
                <a:gd name="T28" fmla="*/ 2926 w 3187"/>
                <a:gd name="T29" fmla="*/ 2018 h 3426"/>
                <a:gd name="T30" fmla="*/ 2997 w 3187"/>
                <a:gd name="T31" fmla="*/ 1154 h 3426"/>
                <a:gd name="T32" fmla="*/ 656 w 3187"/>
                <a:gd name="T33" fmla="*/ 229 h 3426"/>
                <a:gd name="T34" fmla="*/ 668 w 3187"/>
                <a:gd name="T35" fmla="*/ 236 h 3426"/>
                <a:gd name="T36" fmla="*/ 680 w 3187"/>
                <a:gd name="T37" fmla="*/ 245 h 3426"/>
                <a:gd name="T38" fmla="*/ 694 w 3187"/>
                <a:gd name="T39" fmla="*/ 263 h 3426"/>
                <a:gd name="T40" fmla="*/ 700 w 3187"/>
                <a:gd name="T41" fmla="*/ 272 h 3426"/>
                <a:gd name="T42" fmla="*/ 704 w 3187"/>
                <a:gd name="T43" fmla="*/ 281 h 3426"/>
                <a:gd name="T44" fmla="*/ 707 w 3187"/>
                <a:gd name="T45" fmla="*/ 294 h 3426"/>
                <a:gd name="T46" fmla="*/ 710 w 3187"/>
                <a:gd name="T47" fmla="*/ 308 h 3426"/>
                <a:gd name="T48" fmla="*/ 3109 w 3187"/>
                <a:gd name="T49" fmla="*/ 979 h 3426"/>
                <a:gd name="T50" fmla="*/ 3119 w 3187"/>
                <a:gd name="T51" fmla="*/ 981 h 3426"/>
                <a:gd name="T52" fmla="*/ 3139 w 3187"/>
                <a:gd name="T53" fmla="*/ 990 h 3426"/>
                <a:gd name="T54" fmla="*/ 3151 w 3187"/>
                <a:gd name="T55" fmla="*/ 998 h 3426"/>
                <a:gd name="T56" fmla="*/ 3161 w 3187"/>
                <a:gd name="T57" fmla="*/ 1005 h 3426"/>
                <a:gd name="T58" fmla="*/ 3166 w 3187"/>
                <a:gd name="T59" fmla="*/ 1012 h 3426"/>
                <a:gd name="T60" fmla="*/ 3172 w 3187"/>
                <a:gd name="T61" fmla="*/ 1022 h 3426"/>
                <a:gd name="T62" fmla="*/ 3180 w 3187"/>
                <a:gd name="T63" fmla="*/ 1035 h 3426"/>
                <a:gd name="T64" fmla="*/ 3185 w 3187"/>
                <a:gd name="T65" fmla="*/ 1049 h 3426"/>
                <a:gd name="T66" fmla="*/ 3187 w 3187"/>
                <a:gd name="T67" fmla="*/ 1060 h 3426"/>
                <a:gd name="T68" fmla="*/ 3161 w 3187"/>
                <a:gd name="T69" fmla="*/ 2007 h 3426"/>
                <a:gd name="T70" fmla="*/ 2981 w 3187"/>
                <a:gd name="T71" fmla="*/ 2210 h 3426"/>
                <a:gd name="T72" fmla="*/ 865 w 3187"/>
                <a:gd name="T73" fmla="*/ 2253 h 3426"/>
                <a:gd name="T74" fmla="*/ 712 w 3187"/>
                <a:gd name="T75" fmla="*/ 2495 h 3426"/>
                <a:gd name="T76" fmla="*/ 838 w 3187"/>
                <a:gd name="T77" fmla="*/ 2646 h 3426"/>
                <a:gd name="T78" fmla="*/ 2844 w 3187"/>
                <a:gd name="T79" fmla="*/ 2683 h 3426"/>
                <a:gd name="T80" fmla="*/ 3045 w 3187"/>
                <a:gd name="T81" fmla="*/ 2862 h 3426"/>
                <a:gd name="T82" fmla="*/ 3078 w 3187"/>
                <a:gd name="T83" fmla="*/ 3136 h 3426"/>
                <a:gd name="T84" fmla="*/ 2925 w 3187"/>
                <a:gd name="T85" fmla="*/ 3356 h 3426"/>
                <a:gd name="T86" fmla="*/ 2657 w 3187"/>
                <a:gd name="T87" fmla="*/ 3423 h 3426"/>
                <a:gd name="T88" fmla="*/ 2418 w 3187"/>
                <a:gd name="T89" fmla="*/ 3296 h 3426"/>
                <a:gd name="T90" fmla="*/ 2321 w 3187"/>
                <a:gd name="T91" fmla="*/ 3042 h 3426"/>
                <a:gd name="T92" fmla="*/ 1518 w 3187"/>
                <a:gd name="T93" fmla="*/ 2848 h 3426"/>
                <a:gd name="T94" fmla="*/ 1568 w 3187"/>
                <a:gd name="T95" fmla="*/ 3090 h 3426"/>
                <a:gd name="T96" fmla="*/ 1442 w 3187"/>
                <a:gd name="T97" fmla="*/ 3328 h 3426"/>
                <a:gd name="T98" fmla="*/ 1187 w 3187"/>
                <a:gd name="T99" fmla="*/ 3426 h 3426"/>
                <a:gd name="T100" fmla="*/ 932 w 3187"/>
                <a:gd name="T101" fmla="*/ 3329 h 3426"/>
                <a:gd name="T102" fmla="*/ 806 w 3187"/>
                <a:gd name="T103" fmla="*/ 3090 h 3426"/>
                <a:gd name="T104" fmla="*/ 858 w 3187"/>
                <a:gd name="T105" fmla="*/ 2845 h 3426"/>
                <a:gd name="T106" fmla="*/ 617 w 3187"/>
                <a:gd name="T107" fmla="*/ 2717 h 3426"/>
                <a:gd name="T108" fmla="*/ 519 w 3187"/>
                <a:gd name="T109" fmla="*/ 2459 h 3426"/>
                <a:gd name="T110" fmla="*/ 3 w 3187"/>
                <a:gd name="T111" fmla="*/ 122 h 3426"/>
                <a:gd name="T112" fmla="*/ 49 w 3187"/>
                <a:gd name="T113" fmla="*/ 12 h 3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87" h="3426">
                  <a:moveTo>
                    <a:pt x="2707" y="2847"/>
                  </a:moveTo>
                  <a:lnTo>
                    <a:pt x="2672" y="2850"/>
                  </a:lnTo>
                  <a:lnTo>
                    <a:pt x="2639" y="2860"/>
                  </a:lnTo>
                  <a:lnTo>
                    <a:pt x="2608" y="2874"/>
                  </a:lnTo>
                  <a:lnTo>
                    <a:pt x="2582" y="2893"/>
                  </a:lnTo>
                  <a:lnTo>
                    <a:pt x="2558" y="2917"/>
                  </a:lnTo>
                  <a:lnTo>
                    <a:pt x="2539" y="2943"/>
                  </a:lnTo>
                  <a:lnTo>
                    <a:pt x="2525" y="2973"/>
                  </a:lnTo>
                  <a:lnTo>
                    <a:pt x="2515" y="3007"/>
                  </a:lnTo>
                  <a:lnTo>
                    <a:pt x="2512" y="3041"/>
                  </a:lnTo>
                  <a:lnTo>
                    <a:pt x="2515" y="3075"/>
                  </a:lnTo>
                  <a:lnTo>
                    <a:pt x="2525" y="3108"/>
                  </a:lnTo>
                  <a:lnTo>
                    <a:pt x="2539" y="3138"/>
                  </a:lnTo>
                  <a:lnTo>
                    <a:pt x="2558" y="3165"/>
                  </a:lnTo>
                  <a:lnTo>
                    <a:pt x="2582" y="3189"/>
                  </a:lnTo>
                  <a:lnTo>
                    <a:pt x="2608" y="3208"/>
                  </a:lnTo>
                  <a:lnTo>
                    <a:pt x="2639" y="3222"/>
                  </a:lnTo>
                  <a:lnTo>
                    <a:pt x="2672" y="3232"/>
                  </a:lnTo>
                  <a:lnTo>
                    <a:pt x="2707" y="3235"/>
                  </a:lnTo>
                  <a:lnTo>
                    <a:pt x="2741" y="3232"/>
                  </a:lnTo>
                  <a:lnTo>
                    <a:pt x="2773" y="3222"/>
                  </a:lnTo>
                  <a:lnTo>
                    <a:pt x="2804" y="3208"/>
                  </a:lnTo>
                  <a:lnTo>
                    <a:pt x="2831" y="3189"/>
                  </a:lnTo>
                  <a:lnTo>
                    <a:pt x="2855" y="3166"/>
                  </a:lnTo>
                  <a:lnTo>
                    <a:pt x="2874" y="3139"/>
                  </a:lnTo>
                  <a:lnTo>
                    <a:pt x="2888" y="3109"/>
                  </a:lnTo>
                  <a:lnTo>
                    <a:pt x="2898" y="3075"/>
                  </a:lnTo>
                  <a:lnTo>
                    <a:pt x="2901" y="3041"/>
                  </a:lnTo>
                  <a:lnTo>
                    <a:pt x="2898" y="3006"/>
                  </a:lnTo>
                  <a:lnTo>
                    <a:pt x="2888" y="2973"/>
                  </a:lnTo>
                  <a:lnTo>
                    <a:pt x="2874" y="2943"/>
                  </a:lnTo>
                  <a:lnTo>
                    <a:pt x="2855" y="2916"/>
                  </a:lnTo>
                  <a:lnTo>
                    <a:pt x="2831" y="2893"/>
                  </a:lnTo>
                  <a:lnTo>
                    <a:pt x="2804" y="2874"/>
                  </a:lnTo>
                  <a:lnTo>
                    <a:pt x="2773" y="2860"/>
                  </a:lnTo>
                  <a:lnTo>
                    <a:pt x="2741" y="2850"/>
                  </a:lnTo>
                  <a:lnTo>
                    <a:pt x="2707" y="2847"/>
                  </a:lnTo>
                  <a:close/>
                  <a:moveTo>
                    <a:pt x="1188" y="2847"/>
                  </a:moveTo>
                  <a:lnTo>
                    <a:pt x="1153" y="2850"/>
                  </a:lnTo>
                  <a:lnTo>
                    <a:pt x="1120" y="2860"/>
                  </a:lnTo>
                  <a:lnTo>
                    <a:pt x="1090" y="2874"/>
                  </a:lnTo>
                  <a:lnTo>
                    <a:pt x="1063" y="2893"/>
                  </a:lnTo>
                  <a:lnTo>
                    <a:pt x="1040" y="2917"/>
                  </a:lnTo>
                  <a:lnTo>
                    <a:pt x="1020" y="2943"/>
                  </a:lnTo>
                  <a:lnTo>
                    <a:pt x="1007" y="2973"/>
                  </a:lnTo>
                  <a:lnTo>
                    <a:pt x="997" y="3007"/>
                  </a:lnTo>
                  <a:lnTo>
                    <a:pt x="994" y="3041"/>
                  </a:lnTo>
                  <a:lnTo>
                    <a:pt x="997" y="3075"/>
                  </a:lnTo>
                  <a:lnTo>
                    <a:pt x="1007" y="3108"/>
                  </a:lnTo>
                  <a:lnTo>
                    <a:pt x="1020" y="3138"/>
                  </a:lnTo>
                  <a:lnTo>
                    <a:pt x="1040" y="3165"/>
                  </a:lnTo>
                  <a:lnTo>
                    <a:pt x="1063" y="3189"/>
                  </a:lnTo>
                  <a:lnTo>
                    <a:pt x="1090" y="3208"/>
                  </a:lnTo>
                  <a:lnTo>
                    <a:pt x="1120" y="3222"/>
                  </a:lnTo>
                  <a:lnTo>
                    <a:pt x="1153" y="3232"/>
                  </a:lnTo>
                  <a:lnTo>
                    <a:pt x="1188" y="3235"/>
                  </a:lnTo>
                  <a:lnTo>
                    <a:pt x="1223" y="3232"/>
                  </a:lnTo>
                  <a:lnTo>
                    <a:pt x="1255" y="3222"/>
                  </a:lnTo>
                  <a:lnTo>
                    <a:pt x="1285" y="3208"/>
                  </a:lnTo>
                  <a:lnTo>
                    <a:pt x="1313" y="3189"/>
                  </a:lnTo>
                  <a:lnTo>
                    <a:pt x="1336" y="3166"/>
                  </a:lnTo>
                  <a:lnTo>
                    <a:pt x="1355" y="3139"/>
                  </a:lnTo>
                  <a:lnTo>
                    <a:pt x="1370" y="3109"/>
                  </a:lnTo>
                  <a:lnTo>
                    <a:pt x="1378" y="3075"/>
                  </a:lnTo>
                  <a:lnTo>
                    <a:pt x="1381" y="3041"/>
                  </a:lnTo>
                  <a:lnTo>
                    <a:pt x="1378" y="3006"/>
                  </a:lnTo>
                  <a:lnTo>
                    <a:pt x="1370" y="2973"/>
                  </a:lnTo>
                  <a:lnTo>
                    <a:pt x="1355" y="2943"/>
                  </a:lnTo>
                  <a:lnTo>
                    <a:pt x="1336" y="2916"/>
                  </a:lnTo>
                  <a:lnTo>
                    <a:pt x="1313" y="2893"/>
                  </a:lnTo>
                  <a:lnTo>
                    <a:pt x="1285" y="2874"/>
                  </a:lnTo>
                  <a:lnTo>
                    <a:pt x="1255" y="2860"/>
                  </a:lnTo>
                  <a:lnTo>
                    <a:pt x="1223" y="2850"/>
                  </a:lnTo>
                  <a:lnTo>
                    <a:pt x="1188" y="2847"/>
                  </a:lnTo>
                  <a:close/>
                  <a:moveTo>
                    <a:pt x="709" y="840"/>
                  </a:moveTo>
                  <a:lnTo>
                    <a:pt x="709" y="1867"/>
                  </a:lnTo>
                  <a:lnTo>
                    <a:pt x="712" y="1903"/>
                  </a:lnTo>
                  <a:lnTo>
                    <a:pt x="722" y="1936"/>
                  </a:lnTo>
                  <a:lnTo>
                    <a:pt x="736" y="1967"/>
                  </a:lnTo>
                  <a:lnTo>
                    <a:pt x="756" y="1994"/>
                  </a:lnTo>
                  <a:lnTo>
                    <a:pt x="780" y="2018"/>
                  </a:lnTo>
                  <a:lnTo>
                    <a:pt x="807" y="2038"/>
                  </a:lnTo>
                  <a:lnTo>
                    <a:pt x="838" y="2053"/>
                  </a:lnTo>
                  <a:lnTo>
                    <a:pt x="872" y="2062"/>
                  </a:lnTo>
                  <a:lnTo>
                    <a:pt x="907" y="2065"/>
                  </a:lnTo>
                  <a:lnTo>
                    <a:pt x="2798" y="2065"/>
                  </a:lnTo>
                  <a:lnTo>
                    <a:pt x="2834" y="2062"/>
                  </a:lnTo>
                  <a:lnTo>
                    <a:pt x="2867" y="2053"/>
                  </a:lnTo>
                  <a:lnTo>
                    <a:pt x="2899" y="2038"/>
                  </a:lnTo>
                  <a:lnTo>
                    <a:pt x="2926" y="2018"/>
                  </a:lnTo>
                  <a:lnTo>
                    <a:pt x="2950" y="1994"/>
                  </a:lnTo>
                  <a:lnTo>
                    <a:pt x="2970" y="1967"/>
                  </a:lnTo>
                  <a:lnTo>
                    <a:pt x="2984" y="1936"/>
                  </a:lnTo>
                  <a:lnTo>
                    <a:pt x="2994" y="1902"/>
                  </a:lnTo>
                  <a:lnTo>
                    <a:pt x="2997" y="1866"/>
                  </a:lnTo>
                  <a:lnTo>
                    <a:pt x="2997" y="1154"/>
                  </a:lnTo>
                  <a:lnTo>
                    <a:pt x="709" y="840"/>
                  </a:lnTo>
                  <a:close/>
                  <a:moveTo>
                    <a:pt x="89" y="0"/>
                  </a:moveTo>
                  <a:lnTo>
                    <a:pt x="111" y="2"/>
                  </a:lnTo>
                  <a:lnTo>
                    <a:pt x="132" y="9"/>
                  </a:lnTo>
                  <a:lnTo>
                    <a:pt x="652" y="226"/>
                  </a:lnTo>
                  <a:lnTo>
                    <a:pt x="656" y="229"/>
                  </a:lnTo>
                  <a:lnTo>
                    <a:pt x="661" y="231"/>
                  </a:lnTo>
                  <a:lnTo>
                    <a:pt x="662" y="232"/>
                  </a:lnTo>
                  <a:lnTo>
                    <a:pt x="663" y="232"/>
                  </a:lnTo>
                  <a:lnTo>
                    <a:pt x="664" y="233"/>
                  </a:lnTo>
                  <a:lnTo>
                    <a:pt x="666" y="234"/>
                  </a:lnTo>
                  <a:lnTo>
                    <a:pt x="668" y="236"/>
                  </a:lnTo>
                  <a:lnTo>
                    <a:pt x="670" y="237"/>
                  </a:lnTo>
                  <a:lnTo>
                    <a:pt x="672" y="239"/>
                  </a:lnTo>
                  <a:lnTo>
                    <a:pt x="674" y="240"/>
                  </a:lnTo>
                  <a:lnTo>
                    <a:pt x="676" y="241"/>
                  </a:lnTo>
                  <a:lnTo>
                    <a:pt x="678" y="243"/>
                  </a:lnTo>
                  <a:lnTo>
                    <a:pt x="680" y="245"/>
                  </a:lnTo>
                  <a:lnTo>
                    <a:pt x="682" y="247"/>
                  </a:lnTo>
                  <a:lnTo>
                    <a:pt x="689" y="254"/>
                  </a:lnTo>
                  <a:lnTo>
                    <a:pt x="690" y="256"/>
                  </a:lnTo>
                  <a:lnTo>
                    <a:pt x="691" y="258"/>
                  </a:lnTo>
                  <a:lnTo>
                    <a:pt x="693" y="262"/>
                  </a:lnTo>
                  <a:lnTo>
                    <a:pt x="694" y="263"/>
                  </a:lnTo>
                  <a:lnTo>
                    <a:pt x="695" y="265"/>
                  </a:lnTo>
                  <a:lnTo>
                    <a:pt x="698" y="267"/>
                  </a:lnTo>
                  <a:lnTo>
                    <a:pt x="699" y="269"/>
                  </a:lnTo>
                  <a:lnTo>
                    <a:pt x="699" y="270"/>
                  </a:lnTo>
                  <a:lnTo>
                    <a:pt x="700" y="271"/>
                  </a:lnTo>
                  <a:lnTo>
                    <a:pt x="700" y="272"/>
                  </a:lnTo>
                  <a:lnTo>
                    <a:pt x="701" y="274"/>
                  </a:lnTo>
                  <a:lnTo>
                    <a:pt x="702" y="275"/>
                  </a:lnTo>
                  <a:lnTo>
                    <a:pt x="703" y="278"/>
                  </a:lnTo>
                  <a:lnTo>
                    <a:pt x="703" y="279"/>
                  </a:lnTo>
                  <a:lnTo>
                    <a:pt x="704" y="280"/>
                  </a:lnTo>
                  <a:lnTo>
                    <a:pt x="704" y="281"/>
                  </a:lnTo>
                  <a:lnTo>
                    <a:pt x="706" y="287"/>
                  </a:lnTo>
                  <a:lnTo>
                    <a:pt x="706" y="288"/>
                  </a:lnTo>
                  <a:lnTo>
                    <a:pt x="706" y="289"/>
                  </a:lnTo>
                  <a:lnTo>
                    <a:pt x="706" y="290"/>
                  </a:lnTo>
                  <a:lnTo>
                    <a:pt x="707" y="292"/>
                  </a:lnTo>
                  <a:lnTo>
                    <a:pt x="707" y="294"/>
                  </a:lnTo>
                  <a:lnTo>
                    <a:pt x="708" y="296"/>
                  </a:lnTo>
                  <a:lnTo>
                    <a:pt x="708" y="299"/>
                  </a:lnTo>
                  <a:lnTo>
                    <a:pt x="708" y="303"/>
                  </a:lnTo>
                  <a:lnTo>
                    <a:pt x="709" y="304"/>
                  </a:lnTo>
                  <a:lnTo>
                    <a:pt x="709" y="305"/>
                  </a:lnTo>
                  <a:lnTo>
                    <a:pt x="710" y="308"/>
                  </a:lnTo>
                  <a:lnTo>
                    <a:pt x="710" y="312"/>
                  </a:lnTo>
                  <a:lnTo>
                    <a:pt x="710" y="315"/>
                  </a:lnTo>
                  <a:lnTo>
                    <a:pt x="710" y="649"/>
                  </a:lnTo>
                  <a:lnTo>
                    <a:pt x="3105" y="979"/>
                  </a:lnTo>
                  <a:lnTo>
                    <a:pt x="3108" y="979"/>
                  </a:lnTo>
                  <a:lnTo>
                    <a:pt x="3109" y="979"/>
                  </a:lnTo>
                  <a:lnTo>
                    <a:pt x="3111" y="979"/>
                  </a:lnTo>
                  <a:lnTo>
                    <a:pt x="3112" y="979"/>
                  </a:lnTo>
                  <a:lnTo>
                    <a:pt x="3114" y="980"/>
                  </a:lnTo>
                  <a:lnTo>
                    <a:pt x="3116" y="980"/>
                  </a:lnTo>
                  <a:lnTo>
                    <a:pt x="3118" y="981"/>
                  </a:lnTo>
                  <a:lnTo>
                    <a:pt x="3119" y="981"/>
                  </a:lnTo>
                  <a:lnTo>
                    <a:pt x="3121" y="981"/>
                  </a:lnTo>
                  <a:lnTo>
                    <a:pt x="3122" y="982"/>
                  </a:lnTo>
                  <a:lnTo>
                    <a:pt x="3124" y="983"/>
                  </a:lnTo>
                  <a:lnTo>
                    <a:pt x="3126" y="983"/>
                  </a:lnTo>
                  <a:lnTo>
                    <a:pt x="3130" y="985"/>
                  </a:lnTo>
                  <a:lnTo>
                    <a:pt x="3139" y="990"/>
                  </a:lnTo>
                  <a:lnTo>
                    <a:pt x="3141" y="992"/>
                  </a:lnTo>
                  <a:lnTo>
                    <a:pt x="3144" y="993"/>
                  </a:lnTo>
                  <a:lnTo>
                    <a:pt x="3145" y="994"/>
                  </a:lnTo>
                  <a:lnTo>
                    <a:pt x="3147" y="995"/>
                  </a:lnTo>
                  <a:lnTo>
                    <a:pt x="3149" y="996"/>
                  </a:lnTo>
                  <a:lnTo>
                    <a:pt x="3151" y="998"/>
                  </a:lnTo>
                  <a:lnTo>
                    <a:pt x="3152" y="999"/>
                  </a:lnTo>
                  <a:lnTo>
                    <a:pt x="3153" y="1000"/>
                  </a:lnTo>
                  <a:lnTo>
                    <a:pt x="3154" y="1001"/>
                  </a:lnTo>
                  <a:lnTo>
                    <a:pt x="3159" y="1004"/>
                  </a:lnTo>
                  <a:lnTo>
                    <a:pt x="3160" y="1005"/>
                  </a:lnTo>
                  <a:lnTo>
                    <a:pt x="3161" y="1005"/>
                  </a:lnTo>
                  <a:lnTo>
                    <a:pt x="3161" y="1007"/>
                  </a:lnTo>
                  <a:lnTo>
                    <a:pt x="3162" y="1008"/>
                  </a:lnTo>
                  <a:lnTo>
                    <a:pt x="3163" y="1009"/>
                  </a:lnTo>
                  <a:lnTo>
                    <a:pt x="3164" y="1010"/>
                  </a:lnTo>
                  <a:lnTo>
                    <a:pt x="3165" y="1011"/>
                  </a:lnTo>
                  <a:lnTo>
                    <a:pt x="3166" y="1012"/>
                  </a:lnTo>
                  <a:lnTo>
                    <a:pt x="3167" y="1013"/>
                  </a:lnTo>
                  <a:lnTo>
                    <a:pt x="3168" y="1016"/>
                  </a:lnTo>
                  <a:lnTo>
                    <a:pt x="3169" y="1017"/>
                  </a:lnTo>
                  <a:lnTo>
                    <a:pt x="3169" y="1018"/>
                  </a:lnTo>
                  <a:lnTo>
                    <a:pt x="3171" y="1020"/>
                  </a:lnTo>
                  <a:lnTo>
                    <a:pt x="3172" y="1022"/>
                  </a:lnTo>
                  <a:lnTo>
                    <a:pt x="3173" y="1023"/>
                  </a:lnTo>
                  <a:lnTo>
                    <a:pt x="3174" y="1025"/>
                  </a:lnTo>
                  <a:lnTo>
                    <a:pt x="3176" y="1029"/>
                  </a:lnTo>
                  <a:lnTo>
                    <a:pt x="3177" y="1031"/>
                  </a:lnTo>
                  <a:lnTo>
                    <a:pt x="3179" y="1033"/>
                  </a:lnTo>
                  <a:lnTo>
                    <a:pt x="3180" y="1035"/>
                  </a:lnTo>
                  <a:lnTo>
                    <a:pt x="3181" y="1037"/>
                  </a:lnTo>
                  <a:lnTo>
                    <a:pt x="3182" y="1040"/>
                  </a:lnTo>
                  <a:lnTo>
                    <a:pt x="3183" y="1042"/>
                  </a:lnTo>
                  <a:lnTo>
                    <a:pt x="3183" y="1044"/>
                  </a:lnTo>
                  <a:lnTo>
                    <a:pt x="3184" y="1046"/>
                  </a:lnTo>
                  <a:lnTo>
                    <a:pt x="3185" y="1049"/>
                  </a:lnTo>
                  <a:lnTo>
                    <a:pt x="3185" y="1051"/>
                  </a:lnTo>
                  <a:lnTo>
                    <a:pt x="3186" y="1053"/>
                  </a:lnTo>
                  <a:lnTo>
                    <a:pt x="3186" y="1055"/>
                  </a:lnTo>
                  <a:lnTo>
                    <a:pt x="3186" y="1057"/>
                  </a:lnTo>
                  <a:lnTo>
                    <a:pt x="3187" y="1058"/>
                  </a:lnTo>
                  <a:lnTo>
                    <a:pt x="3187" y="1060"/>
                  </a:lnTo>
                  <a:lnTo>
                    <a:pt x="3187" y="1062"/>
                  </a:lnTo>
                  <a:lnTo>
                    <a:pt x="3187" y="1065"/>
                  </a:lnTo>
                  <a:lnTo>
                    <a:pt x="3187" y="1867"/>
                  </a:lnTo>
                  <a:lnTo>
                    <a:pt x="3184" y="1915"/>
                  </a:lnTo>
                  <a:lnTo>
                    <a:pt x="3175" y="1962"/>
                  </a:lnTo>
                  <a:lnTo>
                    <a:pt x="3161" y="2007"/>
                  </a:lnTo>
                  <a:lnTo>
                    <a:pt x="3142" y="2050"/>
                  </a:lnTo>
                  <a:lnTo>
                    <a:pt x="3117" y="2088"/>
                  </a:lnTo>
                  <a:lnTo>
                    <a:pt x="3089" y="2125"/>
                  </a:lnTo>
                  <a:lnTo>
                    <a:pt x="3056" y="2157"/>
                  </a:lnTo>
                  <a:lnTo>
                    <a:pt x="3020" y="2185"/>
                  </a:lnTo>
                  <a:lnTo>
                    <a:pt x="2981" y="2210"/>
                  </a:lnTo>
                  <a:lnTo>
                    <a:pt x="2938" y="2229"/>
                  </a:lnTo>
                  <a:lnTo>
                    <a:pt x="2893" y="2244"/>
                  </a:lnTo>
                  <a:lnTo>
                    <a:pt x="2846" y="2252"/>
                  </a:lnTo>
                  <a:lnTo>
                    <a:pt x="2798" y="2255"/>
                  </a:lnTo>
                  <a:lnTo>
                    <a:pt x="907" y="2255"/>
                  </a:lnTo>
                  <a:lnTo>
                    <a:pt x="865" y="2253"/>
                  </a:lnTo>
                  <a:lnTo>
                    <a:pt x="823" y="2247"/>
                  </a:lnTo>
                  <a:lnTo>
                    <a:pt x="783" y="2235"/>
                  </a:lnTo>
                  <a:lnTo>
                    <a:pt x="745" y="2221"/>
                  </a:lnTo>
                  <a:lnTo>
                    <a:pt x="709" y="2202"/>
                  </a:lnTo>
                  <a:lnTo>
                    <a:pt x="709" y="2459"/>
                  </a:lnTo>
                  <a:lnTo>
                    <a:pt x="712" y="2495"/>
                  </a:lnTo>
                  <a:lnTo>
                    <a:pt x="722" y="2528"/>
                  </a:lnTo>
                  <a:lnTo>
                    <a:pt x="736" y="2559"/>
                  </a:lnTo>
                  <a:lnTo>
                    <a:pt x="756" y="2588"/>
                  </a:lnTo>
                  <a:lnTo>
                    <a:pt x="780" y="2612"/>
                  </a:lnTo>
                  <a:lnTo>
                    <a:pt x="807" y="2630"/>
                  </a:lnTo>
                  <a:lnTo>
                    <a:pt x="838" y="2646"/>
                  </a:lnTo>
                  <a:lnTo>
                    <a:pt x="872" y="2655"/>
                  </a:lnTo>
                  <a:lnTo>
                    <a:pt x="907" y="2658"/>
                  </a:lnTo>
                  <a:lnTo>
                    <a:pt x="2705" y="2658"/>
                  </a:lnTo>
                  <a:lnTo>
                    <a:pt x="2754" y="2661"/>
                  </a:lnTo>
                  <a:lnTo>
                    <a:pt x="2801" y="2670"/>
                  </a:lnTo>
                  <a:lnTo>
                    <a:pt x="2844" y="2683"/>
                  </a:lnTo>
                  <a:lnTo>
                    <a:pt x="2886" y="2703"/>
                  </a:lnTo>
                  <a:lnTo>
                    <a:pt x="2925" y="2727"/>
                  </a:lnTo>
                  <a:lnTo>
                    <a:pt x="2960" y="2755"/>
                  </a:lnTo>
                  <a:lnTo>
                    <a:pt x="2993" y="2787"/>
                  </a:lnTo>
                  <a:lnTo>
                    <a:pt x="3021" y="2823"/>
                  </a:lnTo>
                  <a:lnTo>
                    <a:pt x="3045" y="2862"/>
                  </a:lnTo>
                  <a:lnTo>
                    <a:pt x="3064" y="2903"/>
                  </a:lnTo>
                  <a:lnTo>
                    <a:pt x="3078" y="2947"/>
                  </a:lnTo>
                  <a:lnTo>
                    <a:pt x="3087" y="2994"/>
                  </a:lnTo>
                  <a:lnTo>
                    <a:pt x="3090" y="3042"/>
                  </a:lnTo>
                  <a:lnTo>
                    <a:pt x="3087" y="3090"/>
                  </a:lnTo>
                  <a:lnTo>
                    <a:pt x="3078" y="3136"/>
                  </a:lnTo>
                  <a:lnTo>
                    <a:pt x="3064" y="3180"/>
                  </a:lnTo>
                  <a:lnTo>
                    <a:pt x="3045" y="3221"/>
                  </a:lnTo>
                  <a:lnTo>
                    <a:pt x="3021" y="3261"/>
                  </a:lnTo>
                  <a:lnTo>
                    <a:pt x="2993" y="3296"/>
                  </a:lnTo>
                  <a:lnTo>
                    <a:pt x="2960" y="3328"/>
                  </a:lnTo>
                  <a:lnTo>
                    <a:pt x="2925" y="3356"/>
                  </a:lnTo>
                  <a:lnTo>
                    <a:pt x="2886" y="3380"/>
                  </a:lnTo>
                  <a:lnTo>
                    <a:pt x="2844" y="3400"/>
                  </a:lnTo>
                  <a:lnTo>
                    <a:pt x="2801" y="3413"/>
                  </a:lnTo>
                  <a:lnTo>
                    <a:pt x="2754" y="3423"/>
                  </a:lnTo>
                  <a:lnTo>
                    <a:pt x="2705" y="3426"/>
                  </a:lnTo>
                  <a:lnTo>
                    <a:pt x="2657" y="3423"/>
                  </a:lnTo>
                  <a:lnTo>
                    <a:pt x="2612" y="3413"/>
                  </a:lnTo>
                  <a:lnTo>
                    <a:pt x="2568" y="3400"/>
                  </a:lnTo>
                  <a:lnTo>
                    <a:pt x="2526" y="3380"/>
                  </a:lnTo>
                  <a:lnTo>
                    <a:pt x="2486" y="3357"/>
                  </a:lnTo>
                  <a:lnTo>
                    <a:pt x="2451" y="3329"/>
                  </a:lnTo>
                  <a:lnTo>
                    <a:pt x="2418" y="3296"/>
                  </a:lnTo>
                  <a:lnTo>
                    <a:pt x="2390" y="3261"/>
                  </a:lnTo>
                  <a:lnTo>
                    <a:pt x="2367" y="3222"/>
                  </a:lnTo>
                  <a:lnTo>
                    <a:pt x="2347" y="3181"/>
                  </a:lnTo>
                  <a:lnTo>
                    <a:pt x="2334" y="3136"/>
                  </a:lnTo>
                  <a:lnTo>
                    <a:pt x="2324" y="3090"/>
                  </a:lnTo>
                  <a:lnTo>
                    <a:pt x="2321" y="3042"/>
                  </a:lnTo>
                  <a:lnTo>
                    <a:pt x="2323" y="3000"/>
                  </a:lnTo>
                  <a:lnTo>
                    <a:pt x="2331" y="2960"/>
                  </a:lnTo>
                  <a:lnTo>
                    <a:pt x="2341" y="2920"/>
                  </a:lnTo>
                  <a:lnTo>
                    <a:pt x="2356" y="2884"/>
                  </a:lnTo>
                  <a:lnTo>
                    <a:pt x="2374" y="2848"/>
                  </a:lnTo>
                  <a:lnTo>
                    <a:pt x="1518" y="2848"/>
                  </a:lnTo>
                  <a:lnTo>
                    <a:pt x="1537" y="2883"/>
                  </a:lnTo>
                  <a:lnTo>
                    <a:pt x="1552" y="2920"/>
                  </a:lnTo>
                  <a:lnTo>
                    <a:pt x="1562" y="2960"/>
                  </a:lnTo>
                  <a:lnTo>
                    <a:pt x="1569" y="3000"/>
                  </a:lnTo>
                  <a:lnTo>
                    <a:pt x="1572" y="3042"/>
                  </a:lnTo>
                  <a:lnTo>
                    <a:pt x="1568" y="3090"/>
                  </a:lnTo>
                  <a:lnTo>
                    <a:pt x="1560" y="3136"/>
                  </a:lnTo>
                  <a:lnTo>
                    <a:pt x="1545" y="3180"/>
                  </a:lnTo>
                  <a:lnTo>
                    <a:pt x="1527" y="3221"/>
                  </a:lnTo>
                  <a:lnTo>
                    <a:pt x="1503" y="3261"/>
                  </a:lnTo>
                  <a:lnTo>
                    <a:pt x="1474" y="3296"/>
                  </a:lnTo>
                  <a:lnTo>
                    <a:pt x="1442" y="3328"/>
                  </a:lnTo>
                  <a:lnTo>
                    <a:pt x="1407" y="3356"/>
                  </a:lnTo>
                  <a:lnTo>
                    <a:pt x="1368" y="3380"/>
                  </a:lnTo>
                  <a:lnTo>
                    <a:pt x="1326" y="3400"/>
                  </a:lnTo>
                  <a:lnTo>
                    <a:pt x="1281" y="3413"/>
                  </a:lnTo>
                  <a:lnTo>
                    <a:pt x="1235" y="3423"/>
                  </a:lnTo>
                  <a:lnTo>
                    <a:pt x="1187" y="3426"/>
                  </a:lnTo>
                  <a:lnTo>
                    <a:pt x="1139" y="3423"/>
                  </a:lnTo>
                  <a:lnTo>
                    <a:pt x="1092" y="3413"/>
                  </a:lnTo>
                  <a:lnTo>
                    <a:pt x="1048" y="3400"/>
                  </a:lnTo>
                  <a:lnTo>
                    <a:pt x="1007" y="3380"/>
                  </a:lnTo>
                  <a:lnTo>
                    <a:pt x="968" y="3357"/>
                  </a:lnTo>
                  <a:lnTo>
                    <a:pt x="932" y="3329"/>
                  </a:lnTo>
                  <a:lnTo>
                    <a:pt x="900" y="3296"/>
                  </a:lnTo>
                  <a:lnTo>
                    <a:pt x="872" y="3261"/>
                  </a:lnTo>
                  <a:lnTo>
                    <a:pt x="848" y="3222"/>
                  </a:lnTo>
                  <a:lnTo>
                    <a:pt x="829" y="3181"/>
                  </a:lnTo>
                  <a:lnTo>
                    <a:pt x="814" y="3136"/>
                  </a:lnTo>
                  <a:lnTo>
                    <a:pt x="806" y="3090"/>
                  </a:lnTo>
                  <a:lnTo>
                    <a:pt x="803" y="3042"/>
                  </a:lnTo>
                  <a:lnTo>
                    <a:pt x="805" y="2999"/>
                  </a:lnTo>
                  <a:lnTo>
                    <a:pt x="812" y="2958"/>
                  </a:lnTo>
                  <a:lnTo>
                    <a:pt x="824" y="2918"/>
                  </a:lnTo>
                  <a:lnTo>
                    <a:pt x="838" y="2880"/>
                  </a:lnTo>
                  <a:lnTo>
                    <a:pt x="858" y="2845"/>
                  </a:lnTo>
                  <a:lnTo>
                    <a:pt x="811" y="2836"/>
                  </a:lnTo>
                  <a:lnTo>
                    <a:pt x="766" y="2821"/>
                  </a:lnTo>
                  <a:lnTo>
                    <a:pt x="725" y="2801"/>
                  </a:lnTo>
                  <a:lnTo>
                    <a:pt x="685" y="2777"/>
                  </a:lnTo>
                  <a:lnTo>
                    <a:pt x="649" y="2749"/>
                  </a:lnTo>
                  <a:lnTo>
                    <a:pt x="617" y="2717"/>
                  </a:lnTo>
                  <a:lnTo>
                    <a:pt x="588" y="2680"/>
                  </a:lnTo>
                  <a:lnTo>
                    <a:pt x="564" y="2642"/>
                  </a:lnTo>
                  <a:lnTo>
                    <a:pt x="545" y="2599"/>
                  </a:lnTo>
                  <a:lnTo>
                    <a:pt x="530" y="2555"/>
                  </a:lnTo>
                  <a:lnTo>
                    <a:pt x="522" y="2508"/>
                  </a:lnTo>
                  <a:lnTo>
                    <a:pt x="519" y="2459"/>
                  </a:lnTo>
                  <a:lnTo>
                    <a:pt x="519" y="378"/>
                  </a:lnTo>
                  <a:lnTo>
                    <a:pt x="57" y="184"/>
                  </a:lnTo>
                  <a:lnTo>
                    <a:pt x="39" y="172"/>
                  </a:lnTo>
                  <a:lnTo>
                    <a:pt x="23" y="159"/>
                  </a:lnTo>
                  <a:lnTo>
                    <a:pt x="10" y="141"/>
                  </a:lnTo>
                  <a:lnTo>
                    <a:pt x="3" y="122"/>
                  </a:lnTo>
                  <a:lnTo>
                    <a:pt x="0" y="101"/>
                  </a:lnTo>
                  <a:lnTo>
                    <a:pt x="1" y="79"/>
                  </a:lnTo>
                  <a:lnTo>
                    <a:pt x="7" y="59"/>
                  </a:lnTo>
                  <a:lnTo>
                    <a:pt x="18" y="40"/>
                  </a:lnTo>
                  <a:lnTo>
                    <a:pt x="32" y="24"/>
                  </a:lnTo>
                  <a:lnTo>
                    <a:pt x="49" y="12"/>
                  </a:lnTo>
                  <a:lnTo>
                    <a:pt x="69" y="4"/>
                  </a:lnTo>
                  <a:lnTo>
                    <a:pt x="89"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a:solidFill>
                  <a:srgbClr val="8888BE"/>
                </a:solidFill>
                <a:cs typeface="+mn-ea"/>
                <a:sym typeface="+mn-lt"/>
              </a:endParaRPr>
            </a:p>
          </p:txBody>
        </p:sp>
        <p:grpSp>
          <p:nvGrpSpPr>
            <p:cNvPr id="22" name="Group 28">
              <a:extLst>
                <a:ext uri="{FF2B5EF4-FFF2-40B4-BE49-F238E27FC236}">
                  <a16:creationId xmlns:a16="http://schemas.microsoft.com/office/drawing/2014/main" id="{8E5FF54C-8D15-48BC-823B-F0DABAA9D84D}"/>
                </a:ext>
              </a:extLst>
            </p:cNvPr>
            <p:cNvGrpSpPr/>
            <p:nvPr/>
          </p:nvGrpSpPr>
          <p:grpSpPr>
            <a:xfrm>
              <a:off x="2465797" y="4884169"/>
              <a:ext cx="734164" cy="861180"/>
              <a:chOff x="1671638" y="5013325"/>
              <a:chExt cx="458787" cy="538162"/>
            </a:xfrm>
            <a:solidFill>
              <a:schemeClr val="bg1"/>
            </a:solidFill>
          </p:grpSpPr>
          <p:sp>
            <p:nvSpPr>
              <p:cNvPr id="23" name="Freeform 211">
                <a:extLst>
                  <a:ext uri="{FF2B5EF4-FFF2-40B4-BE49-F238E27FC236}">
                    <a16:creationId xmlns:a16="http://schemas.microsoft.com/office/drawing/2014/main" id="{631C065C-41CF-4A7C-AC4F-2ED255C25D52}"/>
                  </a:ext>
                </a:extLst>
              </p:cNvPr>
              <p:cNvSpPr>
                <a:spLocks noEditPoints="1"/>
              </p:cNvSpPr>
              <p:nvPr/>
            </p:nvSpPr>
            <p:spPr bwMode="auto">
              <a:xfrm>
                <a:off x="1784350" y="5013325"/>
                <a:ext cx="233362" cy="290512"/>
              </a:xfrm>
              <a:custGeom>
                <a:avLst/>
                <a:gdLst>
                  <a:gd name="T0" fmla="*/ 662 w 1465"/>
                  <a:gd name="T1" fmla="*/ 193 h 1829"/>
                  <a:gd name="T2" fmla="*/ 555 w 1465"/>
                  <a:gd name="T3" fmla="*/ 214 h 1829"/>
                  <a:gd name="T4" fmla="*/ 441 w 1465"/>
                  <a:gd name="T5" fmla="*/ 263 h 1829"/>
                  <a:gd name="T6" fmla="*/ 332 w 1465"/>
                  <a:gd name="T7" fmla="*/ 351 h 1829"/>
                  <a:gd name="T8" fmla="*/ 247 w 1465"/>
                  <a:gd name="T9" fmla="*/ 489 h 1829"/>
                  <a:gd name="T10" fmla="*/ 199 w 1465"/>
                  <a:gd name="T11" fmla="*/ 688 h 1829"/>
                  <a:gd name="T12" fmla="*/ 193 w 1465"/>
                  <a:gd name="T13" fmla="*/ 755 h 1829"/>
                  <a:gd name="T14" fmla="*/ 190 w 1465"/>
                  <a:gd name="T15" fmla="*/ 808 h 1829"/>
                  <a:gd name="T16" fmla="*/ 190 w 1465"/>
                  <a:gd name="T17" fmla="*/ 943 h 1829"/>
                  <a:gd name="T18" fmla="*/ 209 w 1465"/>
                  <a:gd name="T19" fmla="*/ 1123 h 1829"/>
                  <a:gd name="T20" fmla="*/ 264 w 1465"/>
                  <a:gd name="T21" fmla="*/ 1317 h 1829"/>
                  <a:gd name="T22" fmla="*/ 367 w 1465"/>
                  <a:gd name="T23" fmla="*/ 1489 h 1829"/>
                  <a:gd name="T24" fmla="*/ 523 w 1465"/>
                  <a:gd name="T25" fmla="*/ 1601 h 1829"/>
                  <a:gd name="T26" fmla="*/ 729 w 1465"/>
                  <a:gd name="T27" fmla="*/ 1639 h 1829"/>
                  <a:gd name="T28" fmla="*/ 895 w 1465"/>
                  <a:gd name="T29" fmla="*/ 1617 h 1829"/>
                  <a:gd name="T30" fmla="*/ 1063 w 1465"/>
                  <a:gd name="T31" fmla="*/ 1524 h 1829"/>
                  <a:gd name="T32" fmla="*/ 1181 w 1465"/>
                  <a:gd name="T33" fmla="*/ 1363 h 1829"/>
                  <a:gd name="T34" fmla="*/ 1246 w 1465"/>
                  <a:gd name="T35" fmla="*/ 1172 h 1829"/>
                  <a:gd name="T36" fmla="*/ 1272 w 1465"/>
                  <a:gd name="T37" fmla="*/ 985 h 1829"/>
                  <a:gd name="T38" fmla="*/ 1276 w 1465"/>
                  <a:gd name="T39" fmla="*/ 836 h 1829"/>
                  <a:gd name="T40" fmla="*/ 1272 w 1465"/>
                  <a:gd name="T41" fmla="*/ 759 h 1829"/>
                  <a:gd name="T42" fmla="*/ 1270 w 1465"/>
                  <a:gd name="T43" fmla="*/ 748 h 1829"/>
                  <a:gd name="T44" fmla="*/ 1234 w 1465"/>
                  <a:gd name="T45" fmla="*/ 534 h 1829"/>
                  <a:gd name="T46" fmla="*/ 1156 w 1465"/>
                  <a:gd name="T47" fmla="*/ 383 h 1829"/>
                  <a:gd name="T48" fmla="*/ 1052 w 1465"/>
                  <a:gd name="T49" fmla="*/ 282 h 1829"/>
                  <a:gd name="T50" fmla="*/ 934 w 1465"/>
                  <a:gd name="T51" fmla="*/ 223 h 1829"/>
                  <a:gd name="T52" fmla="*/ 817 w 1465"/>
                  <a:gd name="T53" fmla="*/ 197 h 1829"/>
                  <a:gd name="T54" fmla="*/ 728 w 1465"/>
                  <a:gd name="T55" fmla="*/ 190 h 1829"/>
                  <a:gd name="T56" fmla="*/ 878 w 1465"/>
                  <a:gd name="T57" fmla="*/ 13 h 1829"/>
                  <a:gd name="T58" fmla="*/ 1119 w 1465"/>
                  <a:gd name="T59" fmla="*/ 99 h 1829"/>
                  <a:gd name="T60" fmla="*/ 1225 w 1465"/>
                  <a:gd name="T61" fmla="*/ 176 h 1829"/>
                  <a:gd name="T62" fmla="*/ 1326 w 1465"/>
                  <a:gd name="T63" fmla="*/ 292 h 1829"/>
                  <a:gd name="T64" fmla="*/ 1407 w 1465"/>
                  <a:gd name="T65" fmla="*/ 454 h 1829"/>
                  <a:gd name="T66" fmla="*/ 1455 w 1465"/>
                  <a:gd name="T67" fmla="*/ 673 h 1829"/>
                  <a:gd name="T68" fmla="*/ 1463 w 1465"/>
                  <a:gd name="T69" fmla="*/ 789 h 1829"/>
                  <a:gd name="T70" fmla="*/ 1464 w 1465"/>
                  <a:gd name="T71" fmla="*/ 933 h 1829"/>
                  <a:gd name="T72" fmla="*/ 1445 w 1465"/>
                  <a:gd name="T73" fmla="*/ 1134 h 1829"/>
                  <a:gd name="T74" fmla="*/ 1388 w 1465"/>
                  <a:gd name="T75" fmla="*/ 1356 h 1829"/>
                  <a:gd name="T76" fmla="*/ 1277 w 1465"/>
                  <a:gd name="T77" fmla="*/ 1568 h 1829"/>
                  <a:gd name="T78" fmla="*/ 1102 w 1465"/>
                  <a:gd name="T79" fmla="*/ 1731 h 1829"/>
                  <a:gd name="T80" fmla="*/ 874 w 1465"/>
                  <a:gd name="T81" fmla="*/ 1817 h 1829"/>
                  <a:gd name="T82" fmla="*/ 653 w 1465"/>
                  <a:gd name="T83" fmla="*/ 1826 h 1829"/>
                  <a:gd name="T84" fmla="*/ 415 w 1465"/>
                  <a:gd name="T85" fmla="*/ 1760 h 1829"/>
                  <a:gd name="T86" fmla="*/ 226 w 1465"/>
                  <a:gd name="T87" fmla="*/ 1615 h 1829"/>
                  <a:gd name="T88" fmla="*/ 99 w 1465"/>
                  <a:gd name="T89" fmla="*/ 1412 h 1829"/>
                  <a:gd name="T90" fmla="*/ 31 w 1465"/>
                  <a:gd name="T91" fmla="*/ 1189 h 1829"/>
                  <a:gd name="T92" fmla="*/ 3 w 1465"/>
                  <a:gd name="T93" fmla="*/ 980 h 1829"/>
                  <a:gd name="T94" fmla="*/ 1 w 1465"/>
                  <a:gd name="T95" fmla="*/ 818 h 1829"/>
                  <a:gd name="T96" fmla="*/ 6 w 1465"/>
                  <a:gd name="T97" fmla="*/ 737 h 1829"/>
                  <a:gd name="T98" fmla="*/ 42 w 1465"/>
                  <a:gd name="T99" fmla="*/ 502 h 1829"/>
                  <a:gd name="T100" fmla="*/ 118 w 1465"/>
                  <a:gd name="T101" fmla="*/ 325 h 1829"/>
                  <a:gd name="T102" fmla="*/ 216 w 1465"/>
                  <a:gd name="T103" fmla="*/ 198 h 1829"/>
                  <a:gd name="T104" fmla="*/ 324 w 1465"/>
                  <a:gd name="T105" fmla="*/ 112 h 1829"/>
                  <a:gd name="T106" fmla="*/ 514 w 1465"/>
                  <a:gd name="T107" fmla="*/ 29 h 1829"/>
                  <a:gd name="T108" fmla="*/ 696 w 1465"/>
                  <a:gd name="T109" fmla="*/ 0 h 1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65" h="1829">
                    <a:moveTo>
                      <a:pt x="728" y="190"/>
                    </a:moveTo>
                    <a:lnTo>
                      <a:pt x="708" y="190"/>
                    </a:lnTo>
                    <a:lnTo>
                      <a:pt x="685" y="191"/>
                    </a:lnTo>
                    <a:lnTo>
                      <a:pt x="662" y="193"/>
                    </a:lnTo>
                    <a:lnTo>
                      <a:pt x="637" y="197"/>
                    </a:lnTo>
                    <a:lnTo>
                      <a:pt x="610" y="201"/>
                    </a:lnTo>
                    <a:lnTo>
                      <a:pt x="583" y="207"/>
                    </a:lnTo>
                    <a:lnTo>
                      <a:pt x="555" y="214"/>
                    </a:lnTo>
                    <a:lnTo>
                      <a:pt x="526" y="223"/>
                    </a:lnTo>
                    <a:lnTo>
                      <a:pt x="497" y="234"/>
                    </a:lnTo>
                    <a:lnTo>
                      <a:pt x="469" y="247"/>
                    </a:lnTo>
                    <a:lnTo>
                      <a:pt x="441" y="263"/>
                    </a:lnTo>
                    <a:lnTo>
                      <a:pt x="412" y="280"/>
                    </a:lnTo>
                    <a:lnTo>
                      <a:pt x="385" y="301"/>
                    </a:lnTo>
                    <a:lnTo>
                      <a:pt x="358" y="325"/>
                    </a:lnTo>
                    <a:lnTo>
                      <a:pt x="332" y="351"/>
                    </a:lnTo>
                    <a:lnTo>
                      <a:pt x="308" y="380"/>
                    </a:lnTo>
                    <a:lnTo>
                      <a:pt x="286" y="413"/>
                    </a:lnTo>
                    <a:lnTo>
                      <a:pt x="266" y="449"/>
                    </a:lnTo>
                    <a:lnTo>
                      <a:pt x="247" y="489"/>
                    </a:lnTo>
                    <a:lnTo>
                      <a:pt x="231" y="532"/>
                    </a:lnTo>
                    <a:lnTo>
                      <a:pt x="218" y="580"/>
                    </a:lnTo>
                    <a:lnTo>
                      <a:pt x="206" y="632"/>
                    </a:lnTo>
                    <a:lnTo>
                      <a:pt x="199" y="688"/>
                    </a:lnTo>
                    <a:lnTo>
                      <a:pt x="194" y="748"/>
                    </a:lnTo>
                    <a:lnTo>
                      <a:pt x="194" y="750"/>
                    </a:lnTo>
                    <a:lnTo>
                      <a:pt x="194" y="752"/>
                    </a:lnTo>
                    <a:lnTo>
                      <a:pt x="193" y="755"/>
                    </a:lnTo>
                    <a:lnTo>
                      <a:pt x="193" y="759"/>
                    </a:lnTo>
                    <a:lnTo>
                      <a:pt x="192" y="769"/>
                    </a:lnTo>
                    <a:lnTo>
                      <a:pt x="191" y="786"/>
                    </a:lnTo>
                    <a:lnTo>
                      <a:pt x="190" y="808"/>
                    </a:lnTo>
                    <a:lnTo>
                      <a:pt x="189" y="836"/>
                    </a:lnTo>
                    <a:lnTo>
                      <a:pt x="189" y="867"/>
                    </a:lnTo>
                    <a:lnTo>
                      <a:pt x="189" y="903"/>
                    </a:lnTo>
                    <a:lnTo>
                      <a:pt x="190" y="943"/>
                    </a:lnTo>
                    <a:lnTo>
                      <a:pt x="193" y="985"/>
                    </a:lnTo>
                    <a:lnTo>
                      <a:pt x="197" y="1029"/>
                    </a:lnTo>
                    <a:lnTo>
                      <a:pt x="202" y="1076"/>
                    </a:lnTo>
                    <a:lnTo>
                      <a:pt x="209" y="1123"/>
                    </a:lnTo>
                    <a:lnTo>
                      <a:pt x="220" y="1172"/>
                    </a:lnTo>
                    <a:lnTo>
                      <a:pt x="231" y="1221"/>
                    </a:lnTo>
                    <a:lnTo>
                      <a:pt x="246" y="1269"/>
                    </a:lnTo>
                    <a:lnTo>
                      <a:pt x="264" y="1317"/>
                    </a:lnTo>
                    <a:lnTo>
                      <a:pt x="285" y="1363"/>
                    </a:lnTo>
                    <a:lnTo>
                      <a:pt x="308" y="1408"/>
                    </a:lnTo>
                    <a:lnTo>
                      <a:pt x="336" y="1450"/>
                    </a:lnTo>
                    <a:lnTo>
                      <a:pt x="367" y="1489"/>
                    </a:lnTo>
                    <a:lnTo>
                      <a:pt x="401" y="1524"/>
                    </a:lnTo>
                    <a:lnTo>
                      <a:pt x="440" y="1554"/>
                    </a:lnTo>
                    <a:lnTo>
                      <a:pt x="480" y="1580"/>
                    </a:lnTo>
                    <a:lnTo>
                      <a:pt x="523" y="1601"/>
                    </a:lnTo>
                    <a:lnTo>
                      <a:pt x="570" y="1617"/>
                    </a:lnTo>
                    <a:lnTo>
                      <a:pt x="619" y="1630"/>
                    </a:lnTo>
                    <a:lnTo>
                      <a:pt x="672" y="1637"/>
                    </a:lnTo>
                    <a:lnTo>
                      <a:pt x="729" y="1639"/>
                    </a:lnTo>
                    <a:lnTo>
                      <a:pt x="736" y="1639"/>
                    </a:lnTo>
                    <a:lnTo>
                      <a:pt x="792" y="1637"/>
                    </a:lnTo>
                    <a:lnTo>
                      <a:pt x="846" y="1630"/>
                    </a:lnTo>
                    <a:lnTo>
                      <a:pt x="895" y="1617"/>
                    </a:lnTo>
                    <a:lnTo>
                      <a:pt x="942" y="1601"/>
                    </a:lnTo>
                    <a:lnTo>
                      <a:pt x="985" y="1580"/>
                    </a:lnTo>
                    <a:lnTo>
                      <a:pt x="1025" y="1554"/>
                    </a:lnTo>
                    <a:lnTo>
                      <a:pt x="1063" y="1524"/>
                    </a:lnTo>
                    <a:lnTo>
                      <a:pt x="1098" y="1489"/>
                    </a:lnTo>
                    <a:lnTo>
                      <a:pt x="1130" y="1450"/>
                    </a:lnTo>
                    <a:lnTo>
                      <a:pt x="1156" y="1408"/>
                    </a:lnTo>
                    <a:lnTo>
                      <a:pt x="1181" y="1363"/>
                    </a:lnTo>
                    <a:lnTo>
                      <a:pt x="1202" y="1317"/>
                    </a:lnTo>
                    <a:lnTo>
                      <a:pt x="1219" y="1269"/>
                    </a:lnTo>
                    <a:lnTo>
                      <a:pt x="1234" y="1221"/>
                    </a:lnTo>
                    <a:lnTo>
                      <a:pt x="1246" y="1172"/>
                    </a:lnTo>
                    <a:lnTo>
                      <a:pt x="1256" y="1123"/>
                    </a:lnTo>
                    <a:lnTo>
                      <a:pt x="1263" y="1076"/>
                    </a:lnTo>
                    <a:lnTo>
                      <a:pt x="1269" y="1029"/>
                    </a:lnTo>
                    <a:lnTo>
                      <a:pt x="1272" y="985"/>
                    </a:lnTo>
                    <a:lnTo>
                      <a:pt x="1275" y="943"/>
                    </a:lnTo>
                    <a:lnTo>
                      <a:pt x="1276" y="903"/>
                    </a:lnTo>
                    <a:lnTo>
                      <a:pt x="1276" y="868"/>
                    </a:lnTo>
                    <a:lnTo>
                      <a:pt x="1276" y="836"/>
                    </a:lnTo>
                    <a:lnTo>
                      <a:pt x="1275" y="808"/>
                    </a:lnTo>
                    <a:lnTo>
                      <a:pt x="1274" y="787"/>
                    </a:lnTo>
                    <a:lnTo>
                      <a:pt x="1272" y="769"/>
                    </a:lnTo>
                    <a:lnTo>
                      <a:pt x="1272" y="759"/>
                    </a:lnTo>
                    <a:lnTo>
                      <a:pt x="1271" y="755"/>
                    </a:lnTo>
                    <a:lnTo>
                      <a:pt x="1271" y="752"/>
                    </a:lnTo>
                    <a:lnTo>
                      <a:pt x="1271" y="750"/>
                    </a:lnTo>
                    <a:lnTo>
                      <a:pt x="1270" y="748"/>
                    </a:lnTo>
                    <a:lnTo>
                      <a:pt x="1266" y="688"/>
                    </a:lnTo>
                    <a:lnTo>
                      <a:pt x="1259" y="634"/>
                    </a:lnTo>
                    <a:lnTo>
                      <a:pt x="1247" y="582"/>
                    </a:lnTo>
                    <a:lnTo>
                      <a:pt x="1234" y="534"/>
                    </a:lnTo>
                    <a:lnTo>
                      <a:pt x="1218" y="491"/>
                    </a:lnTo>
                    <a:lnTo>
                      <a:pt x="1200" y="452"/>
                    </a:lnTo>
                    <a:lnTo>
                      <a:pt x="1179" y="416"/>
                    </a:lnTo>
                    <a:lnTo>
                      <a:pt x="1156" y="383"/>
                    </a:lnTo>
                    <a:lnTo>
                      <a:pt x="1133" y="353"/>
                    </a:lnTo>
                    <a:lnTo>
                      <a:pt x="1107" y="327"/>
                    </a:lnTo>
                    <a:lnTo>
                      <a:pt x="1080" y="303"/>
                    </a:lnTo>
                    <a:lnTo>
                      <a:pt x="1052" y="282"/>
                    </a:lnTo>
                    <a:lnTo>
                      <a:pt x="1023" y="265"/>
                    </a:lnTo>
                    <a:lnTo>
                      <a:pt x="994" y="248"/>
                    </a:lnTo>
                    <a:lnTo>
                      <a:pt x="964" y="235"/>
                    </a:lnTo>
                    <a:lnTo>
                      <a:pt x="934" y="223"/>
                    </a:lnTo>
                    <a:lnTo>
                      <a:pt x="904" y="214"/>
                    </a:lnTo>
                    <a:lnTo>
                      <a:pt x="874" y="207"/>
                    </a:lnTo>
                    <a:lnTo>
                      <a:pt x="846" y="201"/>
                    </a:lnTo>
                    <a:lnTo>
                      <a:pt x="817" y="197"/>
                    </a:lnTo>
                    <a:lnTo>
                      <a:pt x="789" y="193"/>
                    </a:lnTo>
                    <a:lnTo>
                      <a:pt x="762" y="191"/>
                    </a:lnTo>
                    <a:lnTo>
                      <a:pt x="736" y="190"/>
                    </a:lnTo>
                    <a:lnTo>
                      <a:pt x="728" y="190"/>
                    </a:lnTo>
                    <a:close/>
                    <a:moveTo>
                      <a:pt x="729" y="0"/>
                    </a:moveTo>
                    <a:lnTo>
                      <a:pt x="740" y="0"/>
                    </a:lnTo>
                    <a:lnTo>
                      <a:pt x="810" y="4"/>
                    </a:lnTo>
                    <a:lnTo>
                      <a:pt x="878" y="13"/>
                    </a:lnTo>
                    <a:lnTo>
                      <a:pt x="942" y="27"/>
                    </a:lnTo>
                    <a:lnTo>
                      <a:pt x="1004" y="47"/>
                    </a:lnTo>
                    <a:lnTo>
                      <a:pt x="1062" y="70"/>
                    </a:lnTo>
                    <a:lnTo>
                      <a:pt x="1119" y="99"/>
                    </a:lnTo>
                    <a:lnTo>
                      <a:pt x="1145" y="115"/>
                    </a:lnTo>
                    <a:lnTo>
                      <a:pt x="1171" y="132"/>
                    </a:lnTo>
                    <a:lnTo>
                      <a:pt x="1198" y="153"/>
                    </a:lnTo>
                    <a:lnTo>
                      <a:pt x="1225" y="176"/>
                    </a:lnTo>
                    <a:lnTo>
                      <a:pt x="1250" y="201"/>
                    </a:lnTo>
                    <a:lnTo>
                      <a:pt x="1276" y="228"/>
                    </a:lnTo>
                    <a:lnTo>
                      <a:pt x="1302" y="259"/>
                    </a:lnTo>
                    <a:lnTo>
                      <a:pt x="1326" y="292"/>
                    </a:lnTo>
                    <a:lnTo>
                      <a:pt x="1349" y="327"/>
                    </a:lnTo>
                    <a:lnTo>
                      <a:pt x="1370" y="366"/>
                    </a:lnTo>
                    <a:lnTo>
                      <a:pt x="1390" y="408"/>
                    </a:lnTo>
                    <a:lnTo>
                      <a:pt x="1407" y="454"/>
                    </a:lnTo>
                    <a:lnTo>
                      <a:pt x="1423" y="503"/>
                    </a:lnTo>
                    <a:lnTo>
                      <a:pt x="1436" y="556"/>
                    </a:lnTo>
                    <a:lnTo>
                      <a:pt x="1447" y="613"/>
                    </a:lnTo>
                    <a:lnTo>
                      <a:pt x="1455" y="673"/>
                    </a:lnTo>
                    <a:lnTo>
                      <a:pt x="1460" y="737"/>
                    </a:lnTo>
                    <a:lnTo>
                      <a:pt x="1460" y="747"/>
                    </a:lnTo>
                    <a:lnTo>
                      <a:pt x="1462" y="765"/>
                    </a:lnTo>
                    <a:lnTo>
                      <a:pt x="1463" y="789"/>
                    </a:lnTo>
                    <a:lnTo>
                      <a:pt x="1464" y="818"/>
                    </a:lnTo>
                    <a:lnTo>
                      <a:pt x="1465" y="852"/>
                    </a:lnTo>
                    <a:lnTo>
                      <a:pt x="1465" y="891"/>
                    </a:lnTo>
                    <a:lnTo>
                      <a:pt x="1464" y="933"/>
                    </a:lnTo>
                    <a:lnTo>
                      <a:pt x="1462" y="980"/>
                    </a:lnTo>
                    <a:lnTo>
                      <a:pt x="1458" y="1028"/>
                    </a:lnTo>
                    <a:lnTo>
                      <a:pt x="1453" y="1080"/>
                    </a:lnTo>
                    <a:lnTo>
                      <a:pt x="1445" y="1134"/>
                    </a:lnTo>
                    <a:lnTo>
                      <a:pt x="1435" y="1189"/>
                    </a:lnTo>
                    <a:lnTo>
                      <a:pt x="1422" y="1244"/>
                    </a:lnTo>
                    <a:lnTo>
                      <a:pt x="1406" y="1300"/>
                    </a:lnTo>
                    <a:lnTo>
                      <a:pt x="1388" y="1356"/>
                    </a:lnTo>
                    <a:lnTo>
                      <a:pt x="1366" y="1412"/>
                    </a:lnTo>
                    <a:lnTo>
                      <a:pt x="1340" y="1465"/>
                    </a:lnTo>
                    <a:lnTo>
                      <a:pt x="1311" y="1517"/>
                    </a:lnTo>
                    <a:lnTo>
                      <a:pt x="1277" y="1568"/>
                    </a:lnTo>
                    <a:lnTo>
                      <a:pt x="1239" y="1615"/>
                    </a:lnTo>
                    <a:lnTo>
                      <a:pt x="1197" y="1659"/>
                    </a:lnTo>
                    <a:lnTo>
                      <a:pt x="1150" y="1698"/>
                    </a:lnTo>
                    <a:lnTo>
                      <a:pt x="1102" y="1731"/>
                    </a:lnTo>
                    <a:lnTo>
                      <a:pt x="1049" y="1760"/>
                    </a:lnTo>
                    <a:lnTo>
                      <a:pt x="994" y="1784"/>
                    </a:lnTo>
                    <a:lnTo>
                      <a:pt x="936" y="1803"/>
                    </a:lnTo>
                    <a:lnTo>
                      <a:pt x="874" y="1817"/>
                    </a:lnTo>
                    <a:lnTo>
                      <a:pt x="810" y="1826"/>
                    </a:lnTo>
                    <a:lnTo>
                      <a:pt x="743" y="1829"/>
                    </a:lnTo>
                    <a:lnTo>
                      <a:pt x="721" y="1829"/>
                    </a:lnTo>
                    <a:lnTo>
                      <a:pt x="653" y="1826"/>
                    </a:lnTo>
                    <a:lnTo>
                      <a:pt x="589" y="1817"/>
                    </a:lnTo>
                    <a:lnTo>
                      <a:pt x="528" y="1803"/>
                    </a:lnTo>
                    <a:lnTo>
                      <a:pt x="471" y="1784"/>
                    </a:lnTo>
                    <a:lnTo>
                      <a:pt x="415" y="1760"/>
                    </a:lnTo>
                    <a:lnTo>
                      <a:pt x="363" y="1731"/>
                    </a:lnTo>
                    <a:lnTo>
                      <a:pt x="315" y="1698"/>
                    </a:lnTo>
                    <a:lnTo>
                      <a:pt x="268" y="1659"/>
                    </a:lnTo>
                    <a:lnTo>
                      <a:pt x="226" y="1615"/>
                    </a:lnTo>
                    <a:lnTo>
                      <a:pt x="188" y="1568"/>
                    </a:lnTo>
                    <a:lnTo>
                      <a:pt x="155" y="1517"/>
                    </a:lnTo>
                    <a:lnTo>
                      <a:pt x="125" y="1465"/>
                    </a:lnTo>
                    <a:lnTo>
                      <a:pt x="99" y="1412"/>
                    </a:lnTo>
                    <a:lnTo>
                      <a:pt x="77" y="1356"/>
                    </a:lnTo>
                    <a:lnTo>
                      <a:pt x="58" y="1300"/>
                    </a:lnTo>
                    <a:lnTo>
                      <a:pt x="43" y="1244"/>
                    </a:lnTo>
                    <a:lnTo>
                      <a:pt x="31" y="1189"/>
                    </a:lnTo>
                    <a:lnTo>
                      <a:pt x="20" y="1134"/>
                    </a:lnTo>
                    <a:lnTo>
                      <a:pt x="13" y="1080"/>
                    </a:lnTo>
                    <a:lnTo>
                      <a:pt x="7" y="1028"/>
                    </a:lnTo>
                    <a:lnTo>
                      <a:pt x="3" y="980"/>
                    </a:lnTo>
                    <a:lnTo>
                      <a:pt x="1" y="933"/>
                    </a:lnTo>
                    <a:lnTo>
                      <a:pt x="0" y="891"/>
                    </a:lnTo>
                    <a:lnTo>
                      <a:pt x="0" y="852"/>
                    </a:lnTo>
                    <a:lnTo>
                      <a:pt x="1" y="818"/>
                    </a:lnTo>
                    <a:lnTo>
                      <a:pt x="2" y="789"/>
                    </a:lnTo>
                    <a:lnTo>
                      <a:pt x="3" y="765"/>
                    </a:lnTo>
                    <a:lnTo>
                      <a:pt x="5" y="747"/>
                    </a:lnTo>
                    <a:lnTo>
                      <a:pt x="6" y="737"/>
                    </a:lnTo>
                    <a:lnTo>
                      <a:pt x="10" y="672"/>
                    </a:lnTo>
                    <a:lnTo>
                      <a:pt x="18" y="612"/>
                    </a:lnTo>
                    <a:lnTo>
                      <a:pt x="29" y="555"/>
                    </a:lnTo>
                    <a:lnTo>
                      <a:pt x="42" y="502"/>
                    </a:lnTo>
                    <a:lnTo>
                      <a:pt x="58" y="453"/>
                    </a:lnTo>
                    <a:lnTo>
                      <a:pt x="76" y="406"/>
                    </a:lnTo>
                    <a:lnTo>
                      <a:pt x="97" y="364"/>
                    </a:lnTo>
                    <a:lnTo>
                      <a:pt x="118" y="325"/>
                    </a:lnTo>
                    <a:lnTo>
                      <a:pt x="141" y="289"/>
                    </a:lnTo>
                    <a:lnTo>
                      <a:pt x="166" y="255"/>
                    </a:lnTo>
                    <a:lnTo>
                      <a:pt x="191" y="225"/>
                    </a:lnTo>
                    <a:lnTo>
                      <a:pt x="216" y="198"/>
                    </a:lnTo>
                    <a:lnTo>
                      <a:pt x="243" y="173"/>
                    </a:lnTo>
                    <a:lnTo>
                      <a:pt x="270" y="150"/>
                    </a:lnTo>
                    <a:lnTo>
                      <a:pt x="297" y="130"/>
                    </a:lnTo>
                    <a:lnTo>
                      <a:pt x="324" y="112"/>
                    </a:lnTo>
                    <a:lnTo>
                      <a:pt x="351" y="96"/>
                    </a:lnTo>
                    <a:lnTo>
                      <a:pt x="406" y="68"/>
                    </a:lnTo>
                    <a:lnTo>
                      <a:pt x="460" y="46"/>
                    </a:lnTo>
                    <a:lnTo>
                      <a:pt x="514" y="29"/>
                    </a:lnTo>
                    <a:lnTo>
                      <a:pt x="566" y="17"/>
                    </a:lnTo>
                    <a:lnTo>
                      <a:pt x="613" y="8"/>
                    </a:lnTo>
                    <a:lnTo>
                      <a:pt x="658" y="3"/>
                    </a:lnTo>
                    <a:lnTo>
                      <a:pt x="696" y="0"/>
                    </a:lnTo>
                    <a:lnTo>
                      <a:pt x="729" y="0"/>
                    </a:lnTo>
                    <a:close/>
                  </a:path>
                </a:pathLst>
              </a:custGeom>
              <a:grpFill/>
              <a:ln w="0">
                <a:noFill/>
                <a:prstDash val="solid"/>
                <a:round/>
              </a:ln>
            </p:spPr>
            <p:txBody>
              <a:bodyPr vert="horz" wrap="square" lIns="91440" tIns="45720" rIns="91440" bIns="45720" numCol="1" anchor="t" anchorCtr="0" compatLnSpc="1"/>
              <a:lstStyle/>
              <a:p>
                <a:endParaRPr lang="en-US">
                  <a:solidFill>
                    <a:srgbClr val="8888BE"/>
                  </a:solidFill>
                  <a:cs typeface="+mn-ea"/>
                  <a:sym typeface="+mn-lt"/>
                </a:endParaRPr>
              </a:p>
            </p:txBody>
          </p:sp>
          <p:sp>
            <p:nvSpPr>
              <p:cNvPr id="24" name="Freeform 212">
                <a:extLst>
                  <a:ext uri="{FF2B5EF4-FFF2-40B4-BE49-F238E27FC236}">
                    <a16:creationId xmlns:a16="http://schemas.microsoft.com/office/drawing/2014/main" id="{11572423-6091-4440-9483-4FE6CE0E7427}"/>
                  </a:ext>
                </a:extLst>
              </p:cNvPr>
              <p:cNvSpPr/>
              <p:nvPr/>
            </p:nvSpPr>
            <p:spPr bwMode="auto">
              <a:xfrm>
                <a:off x="1671638" y="5302250"/>
                <a:ext cx="458787" cy="249237"/>
              </a:xfrm>
              <a:custGeom>
                <a:avLst/>
                <a:gdLst>
                  <a:gd name="T0" fmla="*/ 1041 w 2887"/>
                  <a:gd name="T1" fmla="*/ 40 h 1572"/>
                  <a:gd name="T2" fmla="*/ 1047 w 2887"/>
                  <a:gd name="T3" fmla="*/ 141 h 1572"/>
                  <a:gd name="T4" fmla="*/ 994 w 2887"/>
                  <a:gd name="T5" fmla="*/ 189 h 1572"/>
                  <a:gd name="T6" fmla="*/ 876 w 2887"/>
                  <a:gd name="T7" fmla="*/ 260 h 1572"/>
                  <a:gd name="T8" fmla="*/ 681 w 2887"/>
                  <a:gd name="T9" fmla="*/ 358 h 1572"/>
                  <a:gd name="T10" fmla="*/ 432 w 2887"/>
                  <a:gd name="T11" fmla="*/ 451 h 1572"/>
                  <a:gd name="T12" fmla="*/ 269 w 2887"/>
                  <a:gd name="T13" fmla="*/ 541 h 1572"/>
                  <a:gd name="T14" fmla="*/ 207 w 2887"/>
                  <a:gd name="T15" fmla="*/ 688 h 1572"/>
                  <a:gd name="T16" fmla="*/ 190 w 2887"/>
                  <a:gd name="T17" fmla="*/ 860 h 1572"/>
                  <a:gd name="T18" fmla="*/ 192 w 2887"/>
                  <a:gd name="T19" fmla="*/ 988 h 1572"/>
                  <a:gd name="T20" fmla="*/ 251 w 2887"/>
                  <a:gd name="T21" fmla="*/ 1119 h 1572"/>
                  <a:gd name="T22" fmla="*/ 462 w 2887"/>
                  <a:gd name="T23" fmla="*/ 1211 h 1572"/>
                  <a:gd name="T24" fmla="*/ 794 w 2887"/>
                  <a:gd name="T25" fmla="*/ 1311 h 1572"/>
                  <a:gd name="T26" fmla="*/ 1237 w 2887"/>
                  <a:gd name="T27" fmla="*/ 1376 h 1572"/>
                  <a:gd name="T28" fmla="*/ 1748 w 2887"/>
                  <a:gd name="T29" fmla="*/ 1368 h 1572"/>
                  <a:gd name="T30" fmla="*/ 2170 w 2887"/>
                  <a:gd name="T31" fmla="*/ 1293 h 1572"/>
                  <a:gd name="T32" fmla="*/ 2479 w 2887"/>
                  <a:gd name="T33" fmla="*/ 1191 h 1572"/>
                  <a:gd name="T34" fmla="*/ 2662 w 2887"/>
                  <a:gd name="T35" fmla="*/ 1107 h 1572"/>
                  <a:gd name="T36" fmla="*/ 2697 w 2887"/>
                  <a:gd name="T37" fmla="*/ 950 h 1572"/>
                  <a:gd name="T38" fmla="*/ 2694 w 2887"/>
                  <a:gd name="T39" fmla="*/ 791 h 1572"/>
                  <a:gd name="T40" fmla="*/ 2663 w 2887"/>
                  <a:gd name="T41" fmla="*/ 625 h 1572"/>
                  <a:gd name="T42" fmla="*/ 2572 w 2887"/>
                  <a:gd name="T43" fmla="*/ 498 h 1572"/>
                  <a:gd name="T44" fmla="*/ 2350 w 2887"/>
                  <a:gd name="T45" fmla="*/ 416 h 1572"/>
                  <a:gd name="T46" fmla="*/ 2119 w 2887"/>
                  <a:gd name="T47" fmla="*/ 318 h 1572"/>
                  <a:gd name="T48" fmla="*/ 1953 w 2887"/>
                  <a:gd name="T49" fmla="*/ 227 h 1572"/>
                  <a:gd name="T50" fmla="*/ 1873 w 2887"/>
                  <a:gd name="T51" fmla="*/ 176 h 1572"/>
                  <a:gd name="T52" fmla="*/ 1828 w 2887"/>
                  <a:gd name="T53" fmla="*/ 101 h 1572"/>
                  <a:gd name="T54" fmla="*/ 1877 w 2887"/>
                  <a:gd name="T55" fmla="*/ 12 h 1572"/>
                  <a:gd name="T56" fmla="*/ 1977 w 2887"/>
                  <a:gd name="T57" fmla="*/ 18 h 1572"/>
                  <a:gd name="T58" fmla="*/ 2035 w 2887"/>
                  <a:gd name="T59" fmla="*/ 55 h 1572"/>
                  <a:gd name="T60" fmla="*/ 2188 w 2887"/>
                  <a:gd name="T61" fmla="*/ 141 h 1572"/>
                  <a:gd name="T62" fmla="*/ 2408 w 2887"/>
                  <a:gd name="T63" fmla="*/ 236 h 1572"/>
                  <a:gd name="T64" fmla="*/ 2568 w 2887"/>
                  <a:gd name="T65" fmla="*/ 285 h 1572"/>
                  <a:gd name="T66" fmla="*/ 2745 w 2887"/>
                  <a:gd name="T67" fmla="*/ 399 h 1572"/>
                  <a:gd name="T68" fmla="*/ 2839 w 2887"/>
                  <a:gd name="T69" fmla="*/ 557 h 1572"/>
                  <a:gd name="T70" fmla="*/ 2878 w 2887"/>
                  <a:gd name="T71" fmla="*/ 721 h 1572"/>
                  <a:gd name="T72" fmla="*/ 2886 w 2887"/>
                  <a:gd name="T73" fmla="*/ 855 h 1572"/>
                  <a:gd name="T74" fmla="*/ 2887 w 2887"/>
                  <a:gd name="T75" fmla="*/ 907 h 1572"/>
                  <a:gd name="T76" fmla="*/ 2879 w 2887"/>
                  <a:gd name="T77" fmla="*/ 1064 h 1572"/>
                  <a:gd name="T78" fmla="*/ 2844 w 2887"/>
                  <a:gd name="T79" fmla="*/ 1209 h 1572"/>
                  <a:gd name="T80" fmla="*/ 2788 w 2887"/>
                  <a:gd name="T81" fmla="*/ 1253 h 1572"/>
                  <a:gd name="T82" fmla="*/ 2651 w 2887"/>
                  <a:gd name="T83" fmla="*/ 1324 h 1572"/>
                  <a:gd name="T84" fmla="*/ 2411 w 2887"/>
                  <a:gd name="T85" fmla="*/ 1419 h 1572"/>
                  <a:gd name="T86" fmla="*/ 2071 w 2887"/>
                  <a:gd name="T87" fmla="*/ 1510 h 1572"/>
                  <a:gd name="T88" fmla="*/ 1640 w 2887"/>
                  <a:gd name="T89" fmla="*/ 1567 h 1572"/>
                  <a:gd name="T90" fmla="*/ 1143 w 2887"/>
                  <a:gd name="T91" fmla="*/ 1558 h 1572"/>
                  <a:gd name="T92" fmla="*/ 718 w 2887"/>
                  <a:gd name="T93" fmla="*/ 1488 h 1572"/>
                  <a:gd name="T94" fmla="*/ 392 w 2887"/>
                  <a:gd name="T95" fmla="*/ 1389 h 1572"/>
                  <a:gd name="T96" fmla="*/ 177 w 2887"/>
                  <a:gd name="T97" fmla="*/ 1295 h 1572"/>
                  <a:gd name="T98" fmla="*/ 77 w 2887"/>
                  <a:gd name="T99" fmla="*/ 1239 h 1572"/>
                  <a:gd name="T100" fmla="*/ 27 w 2887"/>
                  <a:gd name="T101" fmla="*/ 1164 h 1572"/>
                  <a:gd name="T102" fmla="*/ 3 w 2887"/>
                  <a:gd name="T103" fmla="*/ 994 h 1572"/>
                  <a:gd name="T104" fmla="*/ 0 w 2887"/>
                  <a:gd name="T105" fmla="*/ 873 h 1572"/>
                  <a:gd name="T106" fmla="*/ 4 w 2887"/>
                  <a:gd name="T107" fmla="*/ 780 h 1572"/>
                  <a:gd name="T108" fmla="*/ 27 w 2887"/>
                  <a:gd name="T109" fmla="*/ 624 h 1572"/>
                  <a:gd name="T110" fmla="*/ 95 w 2887"/>
                  <a:gd name="T111" fmla="*/ 459 h 1572"/>
                  <a:gd name="T112" fmla="*/ 237 w 2887"/>
                  <a:gd name="T113" fmla="*/ 322 h 1572"/>
                  <a:gd name="T114" fmla="*/ 379 w 2887"/>
                  <a:gd name="T115" fmla="*/ 269 h 1572"/>
                  <a:gd name="T116" fmla="*/ 619 w 2887"/>
                  <a:gd name="T117" fmla="*/ 179 h 1572"/>
                  <a:gd name="T118" fmla="*/ 800 w 2887"/>
                  <a:gd name="T119" fmla="*/ 85 h 1572"/>
                  <a:gd name="T120" fmla="*/ 900 w 2887"/>
                  <a:gd name="T121" fmla="*/ 24 h 1572"/>
                  <a:gd name="T122" fmla="*/ 970 w 2887"/>
                  <a:gd name="T123" fmla="*/ 0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87" h="1572">
                    <a:moveTo>
                      <a:pt x="970" y="0"/>
                    </a:moveTo>
                    <a:lnTo>
                      <a:pt x="991" y="3"/>
                    </a:lnTo>
                    <a:lnTo>
                      <a:pt x="1010" y="11"/>
                    </a:lnTo>
                    <a:lnTo>
                      <a:pt x="1027" y="24"/>
                    </a:lnTo>
                    <a:lnTo>
                      <a:pt x="1041" y="40"/>
                    </a:lnTo>
                    <a:lnTo>
                      <a:pt x="1053" y="59"/>
                    </a:lnTo>
                    <a:lnTo>
                      <a:pt x="1058" y="80"/>
                    </a:lnTo>
                    <a:lnTo>
                      <a:pt x="1059" y="100"/>
                    </a:lnTo>
                    <a:lnTo>
                      <a:pt x="1055" y="121"/>
                    </a:lnTo>
                    <a:lnTo>
                      <a:pt x="1047" y="141"/>
                    </a:lnTo>
                    <a:lnTo>
                      <a:pt x="1035" y="158"/>
                    </a:lnTo>
                    <a:lnTo>
                      <a:pt x="1018" y="173"/>
                    </a:lnTo>
                    <a:lnTo>
                      <a:pt x="1014" y="175"/>
                    </a:lnTo>
                    <a:lnTo>
                      <a:pt x="1006" y="181"/>
                    </a:lnTo>
                    <a:lnTo>
                      <a:pt x="994" y="189"/>
                    </a:lnTo>
                    <a:lnTo>
                      <a:pt x="977" y="199"/>
                    </a:lnTo>
                    <a:lnTo>
                      <a:pt x="956" y="212"/>
                    </a:lnTo>
                    <a:lnTo>
                      <a:pt x="934" y="226"/>
                    </a:lnTo>
                    <a:lnTo>
                      <a:pt x="906" y="243"/>
                    </a:lnTo>
                    <a:lnTo>
                      <a:pt x="876" y="260"/>
                    </a:lnTo>
                    <a:lnTo>
                      <a:pt x="842" y="279"/>
                    </a:lnTo>
                    <a:lnTo>
                      <a:pt x="806" y="298"/>
                    </a:lnTo>
                    <a:lnTo>
                      <a:pt x="766" y="317"/>
                    </a:lnTo>
                    <a:lnTo>
                      <a:pt x="725" y="338"/>
                    </a:lnTo>
                    <a:lnTo>
                      <a:pt x="681" y="358"/>
                    </a:lnTo>
                    <a:lnTo>
                      <a:pt x="635" y="378"/>
                    </a:lnTo>
                    <a:lnTo>
                      <a:pt x="587" y="398"/>
                    </a:lnTo>
                    <a:lnTo>
                      <a:pt x="536" y="416"/>
                    </a:lnTo>
                    <a:lnTo>
                      <a:pt x="484" y="434"/>
                    </a:lnTo>
                    <a:lnTo>
                      <a:pt x="432" y="451"/>
                    </a:lnTo>
                    <a:lnTo>
                      <a:pt x="377" y="466"/>
                    </a:lnTo>
                    <a:lnTo>
                      <a:pt x="344" y="479"/>
                    </a:lnTo>
                    <a:lnTo>
                      <a:pt x="315" y="497"/>
                    </a:lnTo>
                    <a:lnTo>
                      <a:pt x="290" y="518"/>
                    </a:lnTo>
                    <a:lnTo>
                      <a:pt x="269" y="541"/>
                    </a:lnTo>
                    <a:lnTo>
                      <a:pt x="251" y="566"/>
                    </a:lnTo>
                    <a:lnTo>
                      <a:pt x="237" y="594"/>
                    </a:lnTo>
                    <a:lnTo>
                      <a:pt x="224" y="624"/>
                    </a:lnTo>
                    <a:lnTo>
                      <a:pt x="214" y="655"/>
                    </a:lnTo>
                    <a:lnTo>
                      <a:pt x="207" y="688"/>
                    </a:lnTo>
                    <a:lnTo>
                      <a:pt x="200" y="721"/>
                    </a:lnTo>
                    <a:lnTo>
                      <a:pt x="196" y="755"/>
                    </a:lnTo>
                    <a:lnTo>
                      <a:pt x="193" y="791"/>
                    </a:lnTo>
                    <a:lnTo>
                      <a:pt x="191" y="825"/>
                    </a:lnTo>
                    <a:lnTo>
                      <a:pt x="190" y="860"/>
                    </a:lnTo>
                    <a:lnTo>
                      <a:pt x="189" y="868"/>
                    </a:lnTo>
                    <a:lnTo>
                      <a:pt x="189" y="877"/>
                    </a:lnTo>
                    <a:lnTo>
                      <a:pt x="189" y="911"/>
                    </a:lnTo>
                    <a:lnTo>
                      <a:pt x="190" y="949"/>
                    </a:lnTo>
                    <a:lnTo>
                      <a:pt x="192" y="988"/>
                    </a:lnTo>
                    <a:lnTo>
                      <a:pt x="195" y="1027"/>
                    </a:lnTo>
                    <a:lnTo>
                      <a:pt x="198" y="1063"/>
                    </a:lnTo>
                    <a:lnTo>
                      <a:pt x="203" y="1094"/>
                    </a:lnTo>
                    <a:lnTo>
                      <a:pt x="225" y="1106"/>
                    </a:lnTo>
                    <a:lnTo>
                      <a:pt x="251" y="1119"/>
                    </a:lnTo>
                    <a:lnTo>
                      <a:pt x="283" y="1136"/>
                    </a:lnTo>
                    <a:lnTo>
                      <a:pt x="320" y="1152"/>
                    </a:lnTo>
                    <a:lnTo>
                      <a:pt x="362" y="1172"/>
                    </a:lnTo>
                    <a:lnTo>
                      <a:pt x="409" y="1191"/>
                    </a:lnTo>
                    <a:lnTo>
                      <a:pt x="462" y="1211"/>
                    </a:lnTo>
                    <a:lnTo>
                      <a:pt x="519" y="1232"/>
                    </a:lnTo>
                    <a:lnTo>
                      <a:pt x="580" y="1252"/>
                    </a:lnTo>
                    <a:lnTo>
                      <a:pt x="647" y="1273"/>
                    </a:lnTo>
                    <a:lnTo>
                      <a:pt x="719" y="1293"/>
                    </a:lnTo>
                    <a:lnTo>
                      <a:pt x="794" y="1311"/>
                    </a:lnTo>
                    <a:lnTo>
                      <a:pt x="875" y="1328"/>
                    </a:lnTo>
                    <a:lnTo>
                      <a:pt x="959" y="1343"/>
                    </a:lnTo>
                    <a:lnTo>
                      <a:pt x="1047" y="1357"/>
                    </a:lnTo>
                    <a:lnTo>
                      <a:pt x="1140" y="1368"/>
                    </a:lnTo>
                    <a:lnTo>
                      <a:pt x="1237" y="1376"/>
                    </a:lnTo>
                    <a:lnTo>
                      <a:pt x="1339" y="1382"/>
                    </a:lnTo>
                    <a:lnTo>
                      <a:pt x="1444" y="1383"/>
                    </a:lnTo>
                    <a:lnTo>
                      <a:pt x="1549" y="1382"/>
                    </a:lnTo>
                    <a:lnTo>
                      <a:pt x="1651" y="1376"/>
                    </a:lnTo>
                    <a:lnTo>
                      <a:pt x="1748" y="1368"/>
                    </a:lnTo>
                    <a:lnTo>
                      <a:pt x="1841" y="1357"/>
                    </a:lnTo>
                    <a:lnTo>
                      <a:pt x="1929" y="1343"/>
                    </a:lnTo>
                    <a:lnTo>
                      <a:pt x="2014" y="1328"/>
                    </a:lnTo>
                    <a:lnTo>
                      <a:pt x="2095" y="1311"/>
                    </a:lnTo>
                    <a:lnTo>
                      <a:pt x="2170" y="1293"/>
                    </a:lnTo>
                    <a:lnTo>
                      <a:pt x="2241" y="1273"/>
                    </a:lnTo>
                    <a:lnTo>
                      <a:pt x="2307" y="1253"/>
                    </a:lnTo>
                    <a:lnTo>
                      <a:pt x="2369" y="1233"/>
                    </a:lnTo>
                    <a:lnTo>
                      <a:pt x="2426" y="1212"/>
                    </a:lnTo>
                    <a:lnTo>
                      <a:pt x="2479" y="1191"/>
                    </a:lnTo>
                    <a:lnTo>
                      <a:pt x="2525" y="1172"/>
                    </a:lnTo>
                    <a:lnTo>
                      <a:pt x="2568" y="1153"/>
                    </a:lnTo>
                    <a:lnTo>
                      <a:pt x="2604" y="1136"/>
                    </a:lnTo>
                    <a:lnTo>
                      <a:pt x="2636" y="1120"/>
                    </a:lnTo>
                    <a:lnTo>
                      <a:pt x="2662" y="1107"/>
                    </a:lnTo>
                    <a:lnTo>
                      <a:pt x="2682" y="1094"/>
                    </a:lnTo>
                    <a:lnTo>
                      <a:pt x="2688" y="1063"/>
                    </a:lnTo>
                    <a:lnTo>
                      <a:pt x="2692" y="1027"/>
                    </a:lnTo>
                    <a:lnTo>
                      <a:pt x="2695" y="989"/>
                    </a:lnTo>
                    <a:lnTo>
                      <a:pt x="2697" y="950"/>
                    </a:lnTo>
                    <a:lnTo>
                      <a:pt x="2697" y="911"/>
                    </a:lnTo>
                    <a:lnTo>
                      <a:pt x="2698" y="877"/>
                    </a:lnTo>
                    <a:lnTo>
                      <a:pt x="2697" y="860"/>
                    </a:lnTo>
                    <a:lnTo>
                      <a:pt x="2696" y="826"/>
                    </a:lnTo>
                    <a:lnTo>
                      <a:pt x="2694" y="791"/>
                    </a:lnTo>
                    <a:lnTo>
                      <a:pt x="2691" y="756"/>
                    </a:lnTo>
                    <a:lnTo>
                      <a:pt x="2687" y="722"/>
                    </a:lnTo>
                    <a:lnTo>
                      <a:pt x="2680" y="688"/>
                    </a:lnTo>
                    <a:lnTo>
                      <a:pt x="2673" y="656"/>
                    </a:lnTo>
                    <a:lnTo>
                      <a:pt x="2663" y="625"/>
                    </a:lnTo>
                    <a:lnTo>
                      <a:pt x="2650" y="595"/>
                    </a:lnTo>
                    <a:lnTo>
                      <a:pt x="2636" y="567"/>
                    </a:lnTo>
                    <a:lnTo>
                      <a:pt x="2617" y="541"/>
                    </a:lnTo>
                    <a:lnTo>
                      <a:pt x="2597" y="519"/>
                    </a:lnTo>
                    <a:lnTo>
                      <a:pt x="2572" y="498"/>
                    </a:lnTo>
                    <a:lnTo>
                      <a:pt x="2543" y="481"/>
                    </a:lnTo>
                    <a:lnTo>
                      <a:pt x="2510" y="466"/>
                    </a:lnTo>
                    <a:lnTo>
                      <a:pt x="2455" y="452"/>
                    </a:lnTo>
                    <a:lnTo>
                      <a:pt x="2401" y="435"/>
                    </a:lnTo>
                    <a:lnTo>
                      <a:pt x="2350" y="416"/>
                    </a:lnTo>
                    <a:lnTo>
                      <a:pt x="2300" y="398"/>
                    </a:lnTo>
                    <a:lnTo>
                      <a:pt x="2252" y="379"/>
                    </a:lnTo>
                    <a:lnTo>
                      <a:pt x="2205" y="359"/>
                    </a:lnTo>
                    <a:lnTo>
                      <a:pt x="2162" y="339"/>
                    </a:lnTo>
                    <a:lnTo>
                      <a:pt x="2119" y="318"/>
                    </a:lnTo>
                    <a:lnTo>
                      <a:pt x="2080" y="299"/>
                    </a:lnTo>
                    <a:lnTo>
                      <a:pt x="2044" y="279"/>
                    </a:lnTo>
                    <a:lnTo>
                      <a:pt x="2011" y="261"/>
                    </a:lnTo>
                    <a:lnTo>
                      <a:pt x="1980" y="244"/>
                    </a:lnTo>
                    <a:lnTo>
                      <a:pt x="1953" y="227"/>
                    </a:lnTo>
                    <a:lnTo>
                      <a:pt x="1929" y="213"/>
                    </a:lnTo>
                    <a:lnTo>
                      <a:pt x="1910" y="200"/>
                    </a:lnTo>
                    <a:lnTo>
                      <a:pt x="1893" y="190"/>
                    </a:lnTo>
                    <a:lnTo>
                      <a:pt x="1881" y="182"/>
                    </a:lnTo>
                    <a:lnTo>
                      <a:pt x="1873" y="176"/>
                    </a:lnTo>
                    <a:lnTo>
                      <a:pt x="1868" y="173"/>
                    </a:lnTo>
                    <a:lnTo>
                      <a:pt x="1852" y="158"/>
                    </a:lnTo>
                    <a:lnTo>
                      <a:pt x="1840" y="142"/>
                    </a:lnTo>
                    <a:lnTo>
                      <a:pt x="1831" y="122"/>
                    </a:lnTo>
                    <a:lnTo>
                      <a:pt x="1828" y="101"/>
                    </a:lnTo>
                    <a:lnTo>
                      <a:pt x="1829" y="81"/>
                    </a:lnTo>
                    <a:lnTo>
                      <a:pt x="1834" y="60"/>
                    </a:lnTo>
                    <a:lnTo>
                      <a:pt x="1845" y="41"/>
                    </a:lnTo>
                    <a:lnTo>
                      <a:pt x="1859" y="25"/>
                    </a:lnTo>
                    <a:lnTo>
                      <a:pt x="1877" y="12"/>
                    </a:lnTo>
                    <a:lnTo>
                      <a:pt x="1896" y="4"/>
                    </a:lnTo>
                    <a:lnTo>
                      <a:pt x="1917" y="1"/>
                    </a:lnTo>
                    <a:lnTo>
                      <a:pt x="1938" y="2"/>
                    </a:lnTo>
                    <a:lnTo>
                      <a:pt x="1957" y="7"/>
                    </a:lnTo>
                    <a:lnTo>
                      <a:pt x="1977" y="18"/>
                    </a:lnTo>
                    <a:lnTo>
                      <a:pt x="1980" y="20"/>
                    </a:lnTo>
                    <a:lnTo>
                      <a:pt x="1987" y="25"/>
                    </a:lnTo>
                    <a:lnTo>
                      <a:pt x="2000" y="32"/>
                    </a:lnTo>
                    <a:lnTo>
                      <a:pt x="2015" y="42"/>
                    </a:lnTo>
                    <a:lnTo>
                      <a:pt x="2035" y="55"/>
                    </a:lnTo>
                    <a:lnTo>
                      <a:pt x="2060" y="69"/>
                    </a:lnTo>
                    <a:lnTo>
                      <a:pt x="2086" y="86"/>
                    </a:lnTo>
                    <a:lnTo>
                      <a:pt x="2117" y="102"/>
                    </a:lnTo>
                    <a:lnTo>
                      <a:pt x="2150" y="121"/>
                    </a:lnTo>
                    <a:lnTo>
                      <a:pt x="2188" y="141"/>
                    </a:lnTo>
                    <a:lnTo>
                      <a:pt x="2227" y="159"/>
                    </a:lnTo>
                    <a:lnTo>
                      <a:pt x="2269" y="179"/>
                    </a:lnTo>
                    <a:lnTo>
                      <a:pt x="2313" y="198"/>
                    </a:lnTo>
                    <a:lnTo>
                      <a:pt x="2359" y="218"/>
                    </a:lnTo>
                    <a:lnTo>
                      <a:pt x="2408" y="236"/>
                    </a:lnTo>
                    <a:lnTo>
                      <a:pt x="2457" y="253"/>
                    </a:lnTo>
                    <a:lnTo>
                      <a:pt x="2508" y="269"/>
                    </a:lnTo>
                    <a:lnTo>
                      <a:pt x="2561" y="283"/>
                    </a:lnTo>
                    <a:lnTo>
                      <a:pt x="2564" y="284"/>
                    </a:lnTo>
                    <a:lnTo>
                      <a:pt x="2568" y="285"/>
                    </a:lnTo>
                    <a:lnTo>
                      <a:pt x="2611" y="303"/>
                    </a:lnTo>
                    <a:lnTo>
                      <a:pt x="2650" y="323"/>
                    </a:lnTo>
                    <a:lnTo>
                      <a:pt x="2685" y="346"/>
                    </a:lnTo>
                    <a:lnTo>
                      <a:pt x="2718" y="371"/>
                    </a:lnTo>
                    <a:lnTo>
                      <a:pt x="2745" y="399"/>
                    </a:lnTo>
                    <a:lnTo>
                      <a:pt x="2770" y="428"/>
                    </a:lnTo>
                    <a:lnTo>
                      <a:pt x="2791" y="459"/>
                    </a:lnTo>
                    <a:lnTo>
                      <a:pt x="2810" y="491"/>
                    </a:lnTo>
                    <a:lnTo>
                      <a:pt x="2826" y="524"/>
                    </a:lnTo>
                    <a:lnTo>
                      <a:pt x="2839" y="557"/>
                    </a:lnTo>
                    <a:lnTo>
                      <a:pt x="2851" y="590"/>
                    </a:lnTo>
                    <a:lnTo>
                      <a:pt x="2860" y="624"/>
                    </a:lnTo>
                    <a:lnTo>
                      <a:pt x="2867" y="657"/>
                    </a:lnTo>
                    <a:lnTo>
                      <a:pt x="2872" y="690"/>
                    </a:lnTo>
                    <a:lnTo>
                      <a:pt x="2878" y="721"/>
                    </a:lnTo>
                    <a:lnTo>
                      <a:pt x="2881" y="751"/>
                    </a:lnTo>
                    <a:lnTo>
                      <a:pt x="2883" y="780"/>
                    </a:lnTo>
                    <a:lnTo>
                      <a:pt x="2884" y="807"/>
                    </a:lnTo>
                    <a:lnTo>
                      <a:pt x="2885" y="832"/>
                    </a:lnTo>
                    <a:lnTo>
                      <a:pt x="2886" y="855"/>
                    </a:lnTo>
                    <a:lnTo>
                      <a:pt x="2886" y="864"/>
                    </a:lnTo>
                    <a:lnTo>
                      <a:pt x="2887" y="872"/>
                    </a:lnTo>
                    <a:lnTo>
                      <a:pt x="2887" y="874"/>
                    </a:lnTo>
                    <a:lnTo>
                      <a:pt x="2887" y="888"/>
                    </a:lnTo>
                    <a:lnTo>
                      <a:pt x="2887" y="907"/>
                    </a:lnTo>
                    <a:lnTo>
                      <a:pt x="2886" y="933"/>
                    </a:lnTo>
                    <a:lnTo>
                      <a:pt x="2886" y="962"/>
                    </a:lnTo>
                    <a:lnTo>
                      <a:pt x="2884" y="994"/>
                    </a:lnTo>
                    <a:lnTo>
                      <a:pt x="2882" y="1029"/>
                    </a:lnTo>
                    <a:lnTo>
                      <a:pt x="2879" y="1064"/>
                    </a:lnTo>
                    <a:lnTo>
                      <a:pt x="2875" y="1099"/>
                    </a:lnTo>
                    <a:lnTo>
                      <a:pt x="2868" y="1133"/>
                    </a:lnTo>
                    <a:lnTo>
                      <a:pt x="2861" y="1165"/>
                    </a:lnTo>
                    <a:lnTo>
                      <a:pt x="2853" y="1191"/>
                    </a:lnTo>
                    <a:lnTo>
                      <a:pt x="2844" y="1209"/>
                    </a:lnTo>
                    <a:lnTo>
                      <a:pt x="2831" y="1225"/>
                    </a:lnTo>
                    <a:lnTo>
                      <a:pt x="2817" y="1236"/>
                    </a:lnTo>
                    <a:lnTo>
                      <a:pt x="2812" y="1239"/>
                    </a:lnTo>
                    <a:lnTo>
                      <a:pt x="2802" y="1245"/>
                    </a:lnTo>
                    <a:lnTo>
                      <a:pt x="2788" y="1253"/>
                    </a:lnTo>
                    <a:lnTo>
                      <a:pt x="2769" y="1264"/>
                    </a:lnTo>
                    <a:lnTo>
                      <a:pt x="2746" y="1276"/>
                    </a:lnTo>
                    <a:lnTo>
                      <a:pt x="2720" y="1291"/>
                    </a:lnTo>
                    <a:lnTo>
                      <a:pt x="2688" y="1306"/>
                    </a:lnTo>
                    <a:lnTo>
                      <a:pt x="2651" y="1324"/>
                    </a:lnTo>
                    <a:lnTo>
                      <a:pt x="2612" y="1341"/>
                    </a:lnTo>
                    <a:lnTo>
                      <a:pt x="2568" y="1360"/>
                    </a:lnTo>
                    <a:lnTo>
                      <a:pt x="2519" y="1380"/>
                    </a:lnTo>
                    <a:lnTo>
                      <a:pt x="2467" y="1399"/>
                    </a:lnTo>
                    <a:lnTo>
                      <a:pt x="2411" y="1419"/>
                    </a:lnTo>
                    <a:lnTo>
                      <a:pt x="2351" y="1438"/>
                    </a:lnTo>
                    <a:lnTo>
                      <a:pt x="2287" y="1458"/>
                    </a:lnTo>
                    <a:lnTo>
                      <a:pt x="2219" y="1477"/>
                    </a:lnTo>
                    <a:lnTo>
                      <a:pt x="2146" y="1494"/>
                    </a:lnTo>
                    <a:lnTo>
                      <a:pt x="2071" y="1510"/>
                    </a:lnTo>
                    <a:lnTo>
                      <a:pt x="1992" y="1525"/>
                    </a:lnTo>
                    <a:lnTo>
                      <a:pt x="1910" y="1539"/>
                    </a:lnTo>
                    <a:lnTo>
                      <a:pt x="1823" y="1550"/>
                    </a:lnTo>
                    <a:lnTo>
                      <a:pt x="1734" y="1559"/>
                    </a:lnTo>
                    <a:lnTo>
                      <a:pt x="1640" y="1567"/>
                    </a:lnTo>
                    <a:lnTo>
                      <a:pt x="1544" y="1571"/>
                    </a:lnTo>
                    <a:lnTo>
                      <a:pt x="1444" y="1572"/>
                    </a:lnTo>
                    <a:lnTo>
                      <a:pt x="1341" y="1571"/>
                    </a:lnTo>
                    <a:lnTo>
                      <a:pt x="1240" y="1566"/>
                    </a:lnTo>
                    <a:lnTo>
                      <a:pt x="1143" y="1558"/>
                    </a:lnTo>
                    <a:lnTo>
                      <a:pt x="1050" y="1548"/>
                    </a:lnTo>
                    <a:lnTo>
                      <a:pt x="962" y="1536"/>
                    </a:lnTo>
                    <a:lnTo>
                      <a:pt x="876" y="1522"/>
                    </a:lnTo>
                    <a:lnTo>
                      <a:pt x="795" y="1506"/>
                    </a:lnTo>
                    <a:lnTo>
                      <a:pt x="718" y="1488"/>
                    </a:lnTo>
                    <a:lnTo>
                      <a:pt x="645" y="1469"/>
                    </a:lnTo>
                    <a:lnTo>
                      <a:pt x="575" y="1450"/>
                    </a:lnTo>
                    <a:lnTo>
                      <a:pt x="510" y="1430"/>
                    </a:lnTo>
                    <a:lnTo>
                      <a:pt x="449" y="1409"/>
                    </a:lnTo>
                    <a:lnTo>
                      <a:pt x="392" y="1389"/>
                    </a:lnTo>
                    <a:lnTo>
                      <a:pt x="341" y="1368"/>
                    </a:lnTo>
                    <a:lnTo>
                      <a:pt x="293" y="1349"/>
                    </a:lnTo>
                    <a:lnTo>
                      <a:pt x="250" y="1330"/>
                    </a:lnTo>
                    <a:lnTo>
                      <a:pt x="211" y="1311"/>
                    </a:lnTo>
                    <a:lnTo>
                      <a:pt x="177" y="1295"/>
                    </a:lnTo>
                    <a:lnTo>
                      <a:pt x="148" y="1279"/>
                    </a:lnTo>
                    <a:lnTo>
                      <a:pt x="123" y="1266"/>
                    </a:lnTo>
                    <a:lnTo>
                      <a:pt x="103" y="1254"/>
                    </a:lnTo>
                    <a:lnTo>
                      <a:pt x="88" y="1246"/>
                    </a:lnTo>
                    <a:lnTo>
                      <a:pt x="77" y="1239"/>
                    </a:lnTo>
                    <a:lnTo>
                      <a:pt x="72" y="1236"/>
                    </a:lnTo>
                    <a:lnTo>
                      <a:pt x="57" y="1225"/>
                    </a:lnTo>
                    <a:lnTo>
                      <a:pt x="44" y="1209"/>
                    </a:lnTo>
                    <a:lnTo>
                      <a:pt x="36" y="1191"/>
                    </a:lnTo>
                    <a:lnTo>
                      <a:pt x="27" y="1164"/>
                    </a:lnTo>
                    <a:lnTo>
                      <a:pt x="20" y="1133"/>
                    </a:lnTo>
                    <a:lnTo>
                      <a:pt x="13" y="1098"/>
                    </a:lnTo>
                    <a:lnTo>
                      <a:pt x="8" y="1063"/>
                    </a:lnTo>
                    <a:lnTo>
                      <a:pt x="5" y="1028"/>
                    </a:lnTo>
                    <a:lnTo>
                      <a:pt x="3" y="994"/>
                    </a:lnTo>
                    <a:lnTo>
                      <a:pt x="1" y="961"/>
                    </a:lnTo>
                    <a:lnTo>
                      <a:pt x="0" y="932"/>
                    </a:lnTo>
                    <a:lnTo>
                      <a:pt x="0" y="907"/>
                    </a:lnTo>
                    <a:lnTo>
                      <a:pt x="0" y="887"/>
                    </a:lnTo>
                    <a:lnTo>
                      <a:pt x="0" y="873"/>
                    </a:lnTo>
                    <a:lnTo>
                      <a:pt x="0" y="871"/>
                    </a:lnTo>
                    <a:lnTo>
                      <a:pt x="1" y="854"/>
                    </a:lnTo>
                    <a:lnTo>
                      <a:pt x="1" y="832"/>
                    </a:lnTo>
                    <a:lnTo>
                      <a:pt x="2" y="807"/>
                    </a:lnTo>
                    <a:lnTo>
                      <a:pt x="4" y="780"/>
                    </a:lnTo>
                    <a:lnTo>
                      <a:pt x="6" y="751"/>
                    </a:lnTo>
                    <a:lnTo>
                      <a:pt x="9" y="721"/>
                    </a:lnTo>
                    <a:lnTo>
                      <a:pt x="13" y="689"/>
                    </a:lnTo>
                    <a:lnTo>
                      <a:pt x="20" y="657"/>
                    </a:lnTo>
                    <a:lnTo>
                      <a:pt x="27" y="624"/>
                    </a:lnTo>
                    <a:lnTo>
                      <a:pt x="36" y="590"/>
                    </a:lnTo>
                    <a:lnTo>
                      <a:pt x="48" y="557"/>
                    </a:lnTo>
                    <a:lnTo>
                      <a:pt x="61" y="523"/>
                    </a:lnTo>
                    <a:lnTo>
                      <a:pt x="76" y="491"/>
                    </a:lnTo>
                    <a:lnTo>
                      <a:pt x="95" y="459"/>
                    </a:lnTo>
                    <a:lnTo>
                      <a:pt x="117" y="428"/>
                    </a:lnTo>
                    <a:lnTo>
                      <a:pt x="142" y="399"/>
                    </a:lnTo>
                    <a:lnTo>
                      <a:pt x="169" y="371"/>
                    </a:lnTo>
                    <a:lnTo>
                      <a:pt x="200" y="345"/>
                    </a:lnTo>
                    <a:lnTo>
                      <a:pt x="237" y="322"/>
                    </a:lnTo>
                    <a:lnTo>
                      <a:pt x="276" y="302"/>
                    </a:lnTo>
                    <a:lnTo>
                      <a:pt x="319" y="285"/>
                    </a:lnTo>
                    <a:lnTo>
                      <a:pt x="322" y="284"/>
                    </a:lnTo>
                    <a:lnTo>
                      <a:pt x="326" y="283"/>
                    </a:lnTo>
                    <a:lnTo>
                      <a:pt x="379" y="269"/>
                    </a:lnTo>
                    <a:lnTo>
                      <a:pt x="430" y="252"/>
                    </a:lnTo>
                    <a:lnTo>
                      <a:pt x="479" y="236"/>
                    </a:lnTo>
                    <a:lnTo>
                      <a:pt x="528" y="217"/>
                    </a:lnTo>
                    <a:lnTo>
                      <a:pt x="574" y="197"/>
                    </a:lnTo>
                    <a:lnTo>
                      <a:pt x="619" y="179"/>
                    </a:lnTo>
                    <a:lnTo>
                      <a:pt x="660" y="159"/>
                    </a:lnTo>
                    <a:lnTo>
                      <a:pt x="699" y="140"/>
                    </a:lnTo>
                    <a:lnTo>
                      <a:pt x="736" y="120"/>
                    </a:lnTo>
                    <a:lnTo>
                      <a:pt x="769" y="102"/>
                    </a:lnTo>
                    <a:lnTo>
                      <a:pt x="800" y="85"/>
                    </a:lnTo>
                    <a:lnTo>
                      <a:pt x="827" y="69"/>
                    </a:lnTo>
                    <a:lnTo>
                      <a:pt x="851" y="55"/>
                    </a:lnTo>
                    <a:lnTo>
                      <a:pt x="872" y="42"/>
                    </a:lnTo>
                    <a:lnTo>
                      <a:pt x="887" y="32"/>
                    </a:lnTo>
                    <a:lnTo>
                      <a:pt x="900" y="24"/>
                    </a:lnTo>
                    <a:lnTo>
                      <a:pt x="907" y="19"/>
                    </a:lnTo>
                    <a:lnTo>
                      <a:pt x="910" y="17"/>
                    </a:lnTo>
                    <a:lnTo>
                      <a:pt x="929" y="6"/>
                    </a:lnTo>
                    <a:lnTo>
                      <a:pt x="949" y="1"/>
                    </a:lnTo>
                    <a:lnTo>
                      <a:pt x="970" y="0"/>
                    </a:lnTo>
                    <a:close/>
                  </a:path>
                </a:pathLst>
              </a:custGeom>
              <a:grpFill/>
              <a:ln w="0">
                <a:noFill/>
                <a:prstDash val="solid"/>
                <a:round/>
              </a:ln>
            </p:spPr>
            <p:txBody>
              <a:bodyPr vert="horz" wrap="square" lIns="91440" tIns="45720" rIns="91440" bIns="45720" numCol="1" anchor="t" anchorCtr="0" compatLnSpc="1"/>
              <a:lstStyle/>
              <a:p>
                <a:endParaRPr lang="en-US">
                  <a:solidFill>
                    <a:srgbClr val="8888BE"/>
                  </a:solidFill>
                  <a:cs typeface="+mn-ea"/>
                  <a:sym typeface="+mn-lt"/>
                </a:endParaRPr>
              </a:p>
            </p:txBody>
          </p:sp>
        </p:grpSp>
      </p:grpSp>
    </p:spTree>
    <p:extLst>
      <p:ext uri="{BB962C8B-B14F-4D97-AF65-F5344CB8AC3E}">
        <p14:creationId xmlns:p14="http://schemas.microsoft.com/office/powerpoint/2010/main" val="3619792809"/>
      </p:ext>
    </p:extLst>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wd">
                                    <p:tmPct val="10000"/>
                                  </p:iterate>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childTnLst>
                                </p:cTn>
                              </p:par>
                            </p:childTnLst>
                          </p:cTn>
                        </p:par>
                        <p:par>
                          <p:cTn id="9" fill="hold">
                            <p:stCondLst>
                              <p:cond delay="10700"/>
                            </p:stCondLst>
                            <p:childTnLst>
                              <p:par>
                                <p:cTn id="10" presetID="3" presetClass="entr" presetSubtype="1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11"/>
          <p:cNvSpPr/>
          <p:nvPr userDrawn="1"/>
        </p:nvSpPr>
        <p:spPr>
          <a:xfrm rot="5400000">
            <a:off x="3867785" y="1262380"/>
            <a:ext cx="4455795" cy="433324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pic>
        <p:nvPicPr>
          <p:cNvPr id="5" name="图片 4"/>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1"/>
            <a:ext cx="12192000" cy="2316481"/>
          </a:xfrm>
          <a:prstGeom prst="rect">
            <a:avLst/>
          </a:prstGeom>
        </p:spPr>
      </p:pic>
      <p:pic>
        <p:nvPicPr>
          <p:cNvPr id="7" name="图片 6"/>
          <p:cNvPicPr>
            <a:picLocks noChangeAspect="1"/>
          </p:cNvPicPr>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a:off x="0" y="4541520"/>
            <a:ext cx="6493397" cy="2316480"/>
          </a:xfrm>
          <a:prstGeom prst="rect">
            <a:avLst/>
          </a:prstGeom>
        </p:spPr>
      </p:pic>
      <p:pic>
        <p:nvPicPr>
          <p:cNvPr id="8" name="图片 7"/>
          <p:cNvPicPr>
            <a:picLocks noChangeAspect="1"/>
          </p:cNvPicPr>
          <p:nvPr/>
        </p:nvPicPr>
        <p:blipFill rotWithShape="1">
          <a:blip r:embed="rId3">
            <a:grayscl/>
            <a:extLst>
              <a:ext uri="{28A0092B-C50C-407E-A947-70E740481C1C}">
                <a14:useLocalDpi xmlns:a14="http://schemas.microsoft.com/office/drawing/2010/main" val="0"/>
              </a:ext>
            </a:extLst>
          </a:blip>
          <a:srcRect l="59125" b="3346"/>
          <a:stretch>
            <a:fillRect/>
          </a:stretch>
        </p:blipFill>
        <p:spPr>
          <a:xfrm>
            <a:off x="8538111" y="3172116"/>
            <a:ext cx="3653889" cy="3657599"/>
          </a:xfrm>
          <a:prstGeom prst="rect">
            <a:avLst/>
          </a:prstGeom>
        </p:spPr>
      </p:pic>
      <p:sp>
        <p:nvSpPr>
          <p:cNvPr id="2" name="椭圆 1"/>
          <p:cNvSpPr/>
          <p:nvPr/>
        </p:nvSpPr>
        <p:spPr>
          <a:xfrm>
            <a:off x="4532550" y="1846300"/>
            <a:ext cx="3126900" cy="3126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文本框 55"/>
          <p:cNvSpPr txBox="1"/>
          <p:nvPr/>
        </p:nvSpPr>
        <p:spPr>
          <a:xfrm>
            <a:off x="2559050" y="2814320"/>
            <a:ext cx="7073265" cy="906915"/>
          </a:xfrm>
          <a:prstGeom prst="rect">
            <a:avLst/>
          </a:prstGeom>
          <a:noFill/>
        </p:spPr>
        <p:txBody>
          <a:bodyPr vert="horz" wrap="square" rtlCol="0">
            <a:spAutoFit/>
          </a:bodyPr>
          <a:lstStyle/>
          <a:p>
            <a:pPr algn="dist">
              <a:lnSpc>
                <a:spcPct val="150000"/>
              </a:lnSpc>
            </a:pPr>
            <a:r>
              <a:rPr lang="en-US" altLang="zh-CN" sz="4000" dirty="0">
                <a:solidFill>
                  <a:schemeClr val="accent1"/>
                </a:solidFill>
                <a:cs typeface="+mn-ea"/>
                <a:sym typeface="+mn-lt"/>
              </a:rPr>
              <a:t>3D-1D </a:t>
            </a:r>
            <a:r>
              <a:rPr lang="zh-CN" altLang="en-US" sz="4000" dirty="0">
                <a:solidFill>
                  <a:schemeClr val="accent1"/>
                </a:solidFill>
                <a:cs typeface="+mn-ea"/>
                <a:sym typeface="+mn-lt"/>
              </a:rPr>
              <a:t>打分方法</a:t>
            </a:r>
          </a:p>
        </p:txBody>
      </p:sp>
      <p:sp>
        <p:nvSpPr>
          <p:cNvPr id="58" name="矩形: 圆角 57"/>
          <p:cNvSpPr/>
          <p:nvPr/>
        </p:nvSpPr>
        <p:spPr>
          <a:xfrm>
            <a:off x="5455146" y="2583904"/>
            <a:ext cx="1282979" cy="329869"/>
          </a:xfrm>
          <a:prstGeom prst="roundRect">
            <a:avLst>
              <a:gd name="adj" fmla="val 5000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cs typeface="+mn-ea"/>
                <a:sym typeface="+mn-lt"/>
              </a:rPr>
              <a:t>Part  03</a:t>
            </a:r>
            <a:endParaRPr lang="zh-CN" altLang="en-US" sz="1600" dirty="0">
              <a:solidFill>
                <a:schemeClr val="bg1"/>
              </a:solidFill>
              <a:cs typeface="+mn-ea"/>
              <a:sym typeface="+mn-lt"/>
            </a:endParaRPr>
          </a:p>
        </p:txBody>
      </p:sp>
    </p:spTree>
    <p:extLst>
      <p:ext uri="{BB962C8B-B14F-4D97-AF65-F5344CB8AC3E}">
        <p14:creationId xmlns:p14="http://schemas.microsoft.com/office/powerpoint/2010/main" val="993730654"/>
      </p:ext>
    </p:extLst>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1000"/>
                                        <p:tgtEl>
                                          <p:spTgt spid="56"/>
                                        </p:tgtEl>
                                      </p:cBhvr>
                                    </p:animEffect>
                                    <p:anim calcmode="lin" valueType="num">
                                      <p:cBhvr>
                                        <p:cTn id="19" dur="1000" fill="hold"/>
                                        <p:tgtEl>
                                          <p:spTgt spid="56"/>
                                        </p:tgtEl>
                                        <p:attrNameLst>
                                          <p:attrName>ppt_x</p:attrName>
                                        </p:attrNameLst>
                                      </p:cBhvr>
                                      <p:tavLst>
                                        <p:tav tm="0">
                                          <p:val>
                                            <p:strVal val="#ppt_x"/>
                                          </p:val>
                                        </p:tav>
                                        <p:tav tm="100000">
                                          <p:val>
                                            <p:strVal val="#ppt_x"/>
                                          </p:val>
                                        </p:tav>
                                      </p:tavLst>
                                    </p:anim>
                                    <p:anim calcmode="lin" valueType="num">
                                      <p:cBhvr>
                                        <p:cTn id="20" dur="1000" fill="hold"/>
                                        <p:tgtEl>
                                          <p:spTgt spid="56"/>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1000"/>
                                        <p:tgtEl>
                                          <p:spTgt spid="58"/>
                                        </p:tgtEl>
                                      </p:cBhvr>
                                    </p:animEffect>
                                    <p:anim calcmode="lin" valueType="num">
                                      <p:cBhvr>
                                        <p:cTn id="24" dur="1000" fill="hold"/>
                                        <p:tgtEl>
                                          <p:spTgt spid="58"/>
                                        </p:tgtEl>
                                        <p:attrNameLst>
                                          <p:attrName>ppt_x</p:attrName>
                                        </p:attrNameLst>
                                      </p:cBhvr>
                                      <p:tavLst>
                                        <p:tav tm="0">
                                          <p:val>
                                            <p:strVal val="#ppt_x"/>
                                          </p:val>
                                        </p:tav>
                                        <p:tav tm="100000">
                                          <p:val>
                                            <p:strVal val="#ppt_x"/>
                                          </p:val>
                                        </p:tav>
                                      </p:tavLst>
                                    </p:anim>
                                    <p:anim calcmode="lin" valueType="num">
                                      <p:cBhvr>
                                        <p:cTn id="25"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 grpId="0" animBg="1"/>
      <p:bldP spid="56" grpId="0"/>
      <p:bldP spid="5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3">
            <a:grayscl/>
            <a:extLst>
              <a:ext uri="{28A0092B-C50C-407E-A947-70E740481C1C}">
                <a14:useLocalDpi xmlns:a14="http://schemas.microsoft.com/office/drawing/2010/main" val="0"/>
              </a:ext>
            </a:extLst>
          </a:blip>
          <a:srcRect t="46654" r="42125" b="8464"/>
          <a:stretch>
            <a:fillRect/>
          </a:stretch>
        </p:blipFill>
        <p:spPr>
          <a:xfrm flipH="1">
            <a:off x="8920480" y="4966970"/>
            <a:ext cx="6493397" cy="2316480"/>
          </a:xfrm>
          <a:prstGeom prst="rect">
            <a:avLst/>
          </a:prstGeom>
        </p:spPr>
      </p:pic>
      <p:pic>
        <p:nvPicPr>
          <p:cNvPr id="5" name="图片 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flipH="1">
            <a:off x="-552027" y="-489586"/>
            <a:ext cx="12192000" cy="2316481"/>
          </a:xfrm>
          <a:prstGeom prst="rect">
            <a:avLst/>
          </a:prstGeom>
        </p:spPr>
      </p:pic>
      <p:sp>
        <p:nvSpPr>
          <p:cNvPr id="56" name="文本框 55"/>
          <p:cNvSpPr txBox="1"/>
          <p:nvPr/>
        </p:nvSpPr>
        <p:spPr>
          <a:xfrm>
            <a:off x="1165225" y="668655"/>
            <a:ext cx="3029088" cy="499624"/>
          </a:xfrm>
          <a:prstGeom prst="rect">
            <a:avLst/>
          </a:prstGeom>
          <a:noFill/>
        </p:spPr>
        <p:txBody>
          <a:bodyPr vert="horz" wrap="square" rtlCol="0">
            <a:spAutoFit/>
          </a:bodyPr>
          <a:lstStyle/>
          <a:p>
            <a:pPr algn="dist">
              <a:lnSpc>
                <a:spcPct val="150000"/>
              </a:lnSpc>
            </a:pPr>
            <a:r>
              <a:rPr lang="en-US" altLang="zh-CN" sz="2000" dirty="0">
                <a:solidFill>
                  <a:schemeClr val="accent1"/>
                </a:solidFill>
                <a:cs typeface="+mn-ea"/>
                <a:sym typeface="+mn-lt"/>
              </a:rPr>
              <a:t>3D-1D</a:t>
            </a:r>
            <a:r>
              <a:rPr lang="zh-CN" altLang="en-US" sz="2000" dirty="0">
                <a:solidFill>
                  <a:schemeClr val="accent1"/>
                </a:solidFill>
                <a:cs typeface="+mn-ea"/>
                <a:sym typeface="+mn-lt"/>
              </a:rPr>
              <a:t>打分法</a:t>
            </a:r>
          </a:p>
        </p:txBody>
      </p:sp>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2" name="Shape 681"/>
          <p:cNvSpPr/>
          <p:nvPr/>
        </p:nvSpPr>
        <p:spPr>
          <a:xfrm>
            <a:off x="1403384" y="2989881"/>
            <a:ext cx="1772654" cy="1772655"/>
          </a:xfrm>
          <a:prstGeom prst="ellipse">
            <a:avLst/>
          </a:prstGeom>
          <a:solidFill>
            <a:schemeClr val="tx1">
              <a:lumMod val="50000"/>
              <a:lumOff val="50000"/>
            </a:schemeClr>
          </a:solidFill>
          <a:ln w="12700" cap="flat">
            <a:noFill/>
            <a:miter lim="400000"/>
          </a:ln>
          <a:effectLst/>
        </p:spPr>
        <p:txBody>
          <a:bodyPr wrap="square" lIns="0" tIns="0" rIns="0" bIns="0" numCol="1" anchor="ctr">
            <a:noAutofit/>
          </a:bodyPr>
          <a:lstStyle>
            <a:lvl1pPr>
              <a:lnSpc>
                <a:spcPct val="90000"/>
              </a:lnSpc>
              <a:defRPr sz="4000">
                <a:solidFill>
                  <a:srgbClr val="FFFFFF"/>
                </a:solidFill>
              </a:defRPr>
            </a:lvl1pPr>
          </a:lstStyle>
          <a:p>
            <a:pPr algn="ctr"/>
            <a:endParaRPr lang="en-US" altLang="zh-CN" sz="2400" dirty="0">
              <a:cs typeface="+mn-ea"/>
              <a:sym typeface="+mn-lt"/>
            </a:endParaRPr>
          </a:p>
        </p:txBody>
      </p:sp>
      <p:sp>
        <p:nvSpPr>
          <p:cNvPr id="11" name="Shape 682"/>
          <p:cNvSpPr/>
          <p:nvPr/>
        </p:nvSpPr>
        <p:spPr>
          <a:xfrm>
            <a:off x="4093793" y="1841810"/>
            <a:ext cx="1207671" cy="1207670"/>
          </a:xfrm>
          <a:prstGeom prst="ellipse">
            <a:avLst/>
          </a:prstGeom>
          <a:solidFill>
            <a:schemeClr val="tx1">
              <a:lumMod val="50000"/>
              <a:lumOff val="50000"/>
            </a:schemeClr>
          </a:solid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zh-CN" sz="1200" dirty="0"/>
              <a:t>被其它的蛋白质原子掩埋的侧链的总面积</a:t>
            </a:r>
            <a:endParaRPr lang="en-US" altLang="zh-CN" sz="1200" dirty="0">
              <a:latin typeface="+mn-lt"/>
              <a:ea typeface="+mn-ea"/>
              <a:cs typeface="+mn-ea"/>
              <a:sym typeface="+mn-lt"/>
            </a:endParaRPr>
          </a:p>
        </p:txBody>
      </p:sp>
      <p:sp>
        <p:nvSpPr>
          <p:cNvPr id="12" name="Shape 683"/>
          <p:cNvSpPr/>
          <p:nvPr/>
        </p:nvSpPr>
        <p:spPr>
          <a:xfrm>
            <a:off x="4093793" y="3252689"/>
            <a:ext cx="1207671" cy="1207670"/>
          </a:xfrm>
          <a:prstGeom prst="ellipse">
            <a:avLst/>
          </a:prstGeom>
          <a:solidFill>
            <a:schemeClr val="bg1">
              <a:lumMod val="75000"/>
            </a:schemeClr>
          </a:solid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zh-CN" sz="1200" dirty="0"/>
              <a:t>侧链被极性原子或水覆盖的部分</a:t>
            </a:r>
            <a:endParaRPr lang="en-US" altLang="zh-CN" sz="1200" dirty="0">
              <a:latin typeface="+mn-lt"/>
              <a:ea typeface="+mn-ea"/>
              <a:cs typeface="+mn-ea"/>
              <a:sym typeface="+mn-lt"/>
            </a:endParaRPr>
          </a:p>
        </p:txBody>
      </p:sp>
      <p:sp>
        <p:nvSpPr>
          <p:cNvPr id="6" name="Shape 684"/>
          <p:cNvSpPr/>
          <p:nvPr/>
        </p:nvSpPr>
        <p:spPr>
          <a:xfrm>
            <a:off x="4093793" y="4663567"/>
            <a:ext cx="1207671" cy="1207670"/>
          </a:xfrm>
          <a:prstGeom prst="ellipse">
            <a:avLst/>
          </a:prstGeom>
          <a:solidFill>
            <a:schemeClr val="tx1">
              <a:lumMod val="50000"/>
              <a:lumOff val="50000"/>
            </a:schemeClr>
          </a:solidFill>
          <a:ln w="127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zh-CN" sz="1200" dirty="0"/>
              <a:t>局部二级结构</a:t>
            </a:r>
            <a:endParaRPr lang="en-US" altLang="zh-CN" sz="1200" dirty="0">
              <a:latin typeface="+mn-lt"/>
              <a:ea typeface="+mn-ea"/>
              <a:cs typeface="+mn-ea"/>
              <a:sym typeface="+mn-lt"/>
            </a:endParaRPr>
          </a:p>
        </p:txBody>
      </p:sp>
      <p:grpSp>
        <p:nvGrpSpPr>
          <p:cNvPr id="14" name="Group 689"/>
          <p:cNvGrpSpPr/>
          <p:nvPr/>
        </p:nvGrpSpPr>
        <p:grpSpPr>
          <a:xfrm>
            <a:off x="2919279" y="2458130"/>
            <a:ext cx="1090464" cy="2796785"/>
            <a:chOff x="0" y="0"/>
            <a:chExt cx="1562503" cy="4007454"/>
          </a:xfrm>
        </p:grpSpPr>
        <p:sp>
          <p:nvSpPr>
            <p:cNvPr id="15" name="Shape 686"/>
            <p:cNvSpPr/>
            <p:nvPr/>
          </p:nvSpPr>
          <p:spPr>
            <a:xfrm flipH="1" flipV="1">
              <a:off x="462466" y="2004347"/>
              <a:ext cx="1098810" cy="1"/>
            </a:xfrm>
            <a:prstGeom prst="line">
              <a:avLst/>
            </a:prstGeom>
            <a:noFill/>
            <a:ln w="38100" cap="flat">
              <a:solidFill>
                <a:srgbClr val="8D9B9E"/>
              </a:solidFill>
              <a:prstDash val="solid"/>
              <a:miter lim="400000"/>
              <a:headEnd type="triangle" w="med" len="med"/>
            </a:ln>
            <a:effectLst/>
          </p:spPr>
          <p:txBody>
            <a:bodyPr wrap="square" lIns="50800" tIns="50800" rIns="50800" bIns="50800" numCol="1" anchor="ctr">
              <a:noAutofit/>
            </a:bodyPr>
            <a:lstStyle/>
            <a:p>
              <a:pPr algn="ctr">
                <a:lnSpc>
                  <a:spcPct val="100000"/>
                </a:lnSpc>
                <a:spcBef>
                  <a:spcPts val="0"/>
                </a:spcBef>
                <a:defRPr sz="1200">
                  <a:solidFill>
                    <a:srgbClr val="000000"/>
                  </a:solidFill>
                  <a:latin typeface="Helvetica"/>
                  <a:ea typeface="Helvetica"/>
                  <a:cs typeface="Helvetica"/>
                  <a:sym typeface="Helvetica"/>
                </a:defRPr>
              </a:pPr>
              <a:endParaRPr sz="1050">
                <a:cs typeface="+mn-ea"/>
                <a:sym typeface="+mn-lt"/>
              </a:endParaRPr>
            </a:p>
          </p:txBody>
        </p:sp>
        <p:sp>
          <p:nvSpPr>
            <p:cNvPr id="16" name="Shape 687"/>
            <p:cNvSpPr/>
            <p:nvPr/>
          </p:nvSpPr>
          <p:spPr>
            <a:xfrm>
              <a:off x="0" y="-1"/>
              <a:ext cx="1562504" cy="705456"/>
            </a:xfrm>
            <a:custGeom>
              <a:avLst/>
              <a:gdLst/>
              <a:ahLst/>
              <a:cxnLst>
                <a:cxn ang="0">
                  <a:pos x="wd2" y="hd2"/>
                </a:cxn>
                <a:cxn ang="5400000">
                  <a:pos x="wd2" y="hd2"/>
                </a:cxn>
                <a:cxn ang="10800000">
                  <a:pos x="wd2" y="hd2"/>
                </a:cxn>
                <a:cxn ang="16200000">
                  <a:pos x="wd2" y="hd2"/>
                </a:cxn>
              </a:cxnLst>
              <a:rect l="0" t="0" r="r" b="b"/>
              <a:pathLst>
                <a:path w="21600" h="16987" extrusionOk="0">
                  <a:moveTo>
                    <a:pt x="21600" y="901"/>
                  </a:moveTo>
                  <a:cubicBezTo>
                    <a:pt x="7274" y="-4613"/>
                    <a:pt x="0" y="16987"/>
                    <a:pt x="0" y="16987"/>
                  </a:cubicBezTo>
                </a:path>
              </a:pathLst>
            </a:custGeom>
            <a:noFill/>
            <a:ln w="38100" cap="flat">
              <a:solidFill>
                <a:srgbClr val="8D9B9E"/>
              </a:solidFill>
              <a:prstDash val="solid"/>
              <a:miter lim="400000"/>
              <a:headEnd type="triangle" w="med" len="med"/>
            </a:ln>
            <a:effectLst/>
          </p:spPr>
          <p:txBody>
            <a:bodyPr wrap="square" lIns="50800" tIns="50800" rIns="50800" bIns="50800" numCol="1" anchor="ctr">
              <a:noAutofit/>
            </a:bodyPr>
            <a:lstStyle/>
            <a:p>
              <a:pPr algn="ctr"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pPr>
              <a:endParaRPr>
                <a:cs typeface="+mn-ea"/>
                <a:sym typeface="+mn-lt"/>
              </a:endParaRPr>
            </a:p>
          </p:txBody>
        </p:sp>
        <p:sp>
          <p:nvSpPr>
            <p:cNvPr id="17" name="Shape 688"/>
            <p:cNvSpPr/>
            <p:nvPr/>
          </p:nvSpPr>
          <p:spPr>
            <a:xfrm rot="10800000" flipH="1">
              <a:off x="0" y="3302000"/>
              <a:ext cx="1562504" cy="705455"/>
            </a:xfrm>
            <a:custGeom>
              <a:avLst/>
              <a:gdLst/>
              <a:ahLst/>
              <a:cxnLst>
                <a:cxn ang="0">
                  <a:pos x="wd2" y="hd2"/>
                </a:cxn>
                <a:cxn ang="5400000">
                  <a:pos x="wd2" y="hd2"/>
                </a:cxn>
                <a:cxn ang="10800000">
                  <a:pos x="wd2" y="hd2"/>
                </a:cxn>
                <a:cxn ang="16200000">
                  <a:pos x="wd2" y="hd2"/>
                </a:cxn>
              </a:cxnLst>
              <a:rect l="0" t="0" r="r" b="b"/>
              <a:pathLst>
                <a:path w="21600" h="16987" extrusionOk="0">
                  <a:moveTo>
                    <a:pt x="21600" y="901"/>
                  </a:moveTo>
                  <a:cubicBezTo>
                    <a:pt x="7274" y="-4613"/>
                    <a:pt x="0" y="16987"/>
                    <a:pt x="0" y="16987"/>
                  </a:cubicBezTo>
                </a:path>
              </a:pathLst>
            </a:custGeom>
            <a:noFill/>
            <a:ln w="38100" cap="flat">
              <a:solidFill>
                <a:srgbClr val="8D9B9E"/>
              </a:solidFill>
              <a:prstDash val="solid"/>
              <a:miter lim="400000"/>
              <a:headEnd type="triangle" w="med" len="med"/>
            </a:ln>
            <a:effectLst/>
          </p:spPr>
          <p:txBody>
            <a:bodyPr wrap="square" lIns="50800" tIns="50800" rIns="50800" bIns="50800" numCol="1" anchor="ctr">
              <a:noAutofit/>
            </a:bodyPr>
            <a:lstStyle/>
            <a:p>
              <a:pPr algn="ctr" defTabSz="584200">
                <a:lnSpc>
                  <a:spcPct val="110000"/>
                </a:lnSpc>
                <a:spcBef>
                  <a:spcPts val="3000"/>
                </a:spcBef>
                <a:defRPr sz="2000">
                  <a:solidFill>
                    <a:srgbClr val="4C4C4C"/>
                  </a:solidFill>
                  <a:latin typeface="Helvetica Neue Light"/>
                  <a:ea typeface="Helvetica Neue Light"/>
                  <a:cs typeface="Helvetica Neue Light"/>
                  <a:sym typeface="Helvetica Neue Light"/>
                </a:defRPr>
              </a:pPr>
              <a:endParaRPr>
                <a:cs typeface="+mn-ea"/>
                <a:sym typeface="+mn-lt"/>
              </a:endParaRPr>
            </a:p>
          </p:txBody>
        </p:sp>
      </p:grpSp>
      <p:sp>
        <p:nvSpPr>
          <p:cNvPr id="4" name="文本框 3">
            <a:extLst>
              <a:ext uri="{FF2B5EF4-FFF2-40B4-BE49-F238E27FC236}">
                <a16:creationId xmlns:a16="http://schemas.microsoft.com/office/drawing/2014/main" id="{98C13A12-AF94-4E9F-8AE2-DD84350CBE69}"/>
              </a:ext>
            </a:extLst>
          </p:cNvPr>
          <p:cNvSpPr txBox="1"/>
          <p:nvPr/>
        </p:nvSpPr>
        <p:spPr>
          <a:xfrm>
            <a:off x="1487118" y="3729513"/>
            <a:ext cx="1605186" cy="369332"/>
          </a:xfrm>
          <a:prstGeom prst="rect">
            <a:avLst/>
          </a:prstGeom>
          <a:noFill/>
        </p:spPr>
        <p:txBody>
          <a:bodyPr wrap="square" rtlCol="0">
            <a:spAutoFit/>
          </a:bodyPr>
          <a:lstStyle/>
          <a:p>
            <a:r>
              <a:rPr lang="zh-CN" altLang="en-US" dirty="0">
                <a:solidFill>
                  <a:schemeClr val="bg1"/>
                </a:solidFill>
              </a:rPr>
              <a:t>划分残基环境</a:t>
            </a:r>
          </a:p>
        </p:txBody>
      </p:sp>
      <p:cxnSp>
        <p:nvCxnSpPr>
          <p:cNvPr id="9" name="直接连接符 8">
            <a:extLst>
              <a:ext uri="{FF2B5EF4-FFF2-40B4-BE49-F238E27FC236}">
                <a16:creationId xmlns:a16="http://schemas.microsoft.com/office/drawing/2014/main" id="{078C4205-97C9-44AB-94EF-6FB66E19564B}"/>
              </a:ext>
            </a:extLst>
          </p:cNvPr>
          <p:cNvCxnSpPr/>
          <p:nvPr/>
        </p:nvCxnSpPr>
        <p:spPr>
          <a:xfrm>
            <a:off x="5648740" y="1226185"/>
            <a:ext cx="0" cy="5065754"/>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975C1EE2-694D-4A3A-9424-8833F12EC89C}"/>
              </a:ext>
            </a:extLst>
          </p:cNvPr>
          <p:cNvSpPr txBox="1"/>
          <p:nvPr/>
        </p:nvSpPr>
        <p:spPr>
          <a:xfrm>
            <a:off x="6109707" y="1040368"/>
            <a:ext cx="5703904" cy="5632311"/>
          </a:xfrm>
          <a:prstGeom prst="rect">
            <a:avLst/>
          </a:prstGeom>
          <a:noFill/>
        </p:spPr>
        <p:txBody>
          <a:bodyPr wrap="square" rtlCol="0">
            <a:spAutoFit/>
          </a:bodyPr>
          <a:lstStyle/>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根据这些参数，每一个残基位置被划分为一个环境类。通过这种方式，一个三维的蛋白质结构被转换成一个</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ID</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字符串，就像一个序列，它代表了折叠蛋白质结构中每个残基的环境等级，然后，我们寻找蛋白质序列与环境串最有利的</a:t>
            </a:r>
            <a:r>
              <a:rPr lang="zh-CN" altLang="en-US" kern="100" dirty="0">
                <a:latin typeface="Calibri" panose="020F0502020204030204" pitchFamily="34" charset="0"/>
                <a:ea typeface="宋体" panose="02010600030101010101" pitchFamily="2" charset="-122"/>
                <a:cs typeface="Times New Roman" panose="02020603050405020304" pitchFamily="18" charset="0"/>
              </a:rPr>
              <a:t>比对</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方式。</a:t>
            </a:r>
          </a:p>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这个环境字符串是如何与蛋白质序列</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比对</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的呢？该方法依赖于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种氨基酸对不同环境类别的明显偏好。例如，在非极性环境中发现带电残留物是很少见的。因此，通过确定蛋白质结构中给定位置的环境等级，可以为在相关蛋白结构中该位置找到的</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种氨基酸类型中的每一种打分。我们可以将这种打分称为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3D-1D</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分数，这种</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3D-1D</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评分可用于序列比对算法，以找到氨基酸序列与环境串的最佳比对。这种方法模拟了蛋白质结构的延展性，因为没有进行严格的兼容性测试。特别的，如果有足够多的有利氨基酸环境配对（</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3D-1D</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得分高）来克服这些低分，那么排列中是允许有</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空位</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的，并且不利的氨基酸可以放在任何位置。由于与环境字符串</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比对</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的质量与序列相似性没有</a:t>
            </a:r>
            <a:r>
              <a:rPr lang="zh-CN" altLang="en-US" kern="100" dirty="0">
                <a:latin typeface="Calibri" panose="020F0502020204030204" pitchFamily="34" charset="0"/>
                <a:ea typeface="宋体" panose="02010600030101010101" pitchFamily="2" charset="-122"/>
                <a:cs typeface="Times New Roman" panose="02020603050405020304" pitchFamily="18" charset="0"/>
              </a:rPr>
              <a:t>直接</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的关系，我们将使用环境串的序列数据库搜索称为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3D</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兼容性搜索，以区别于同源搜索</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edge">
                                      <p:cBhvr>
                                        <p:cTn id="10" dur="2000"/>
                                        <p:tgtEl>
                                          <p:spTgt spid="11"/>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edge">
                                      <p:cBhvr>
                                        <p:cTn id="13" dur="2000"/>
                                        <p:tgtEl>
                                          <p:spTgt spid="12"/>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edge">
                                      <p:cBhvr>
                                        <p:cTn id="16" dur="2000"/>
                                        <p:tgtEl>
                                          <p:spTgt spid="6"/>
                                        </p:tgtEl>
                                      </p:cBhvr>
                                    </p:animEffect>
                                  </p:childTnLst>
                                </p:cTn>
                              </p:par>
                              <p:par>
                                <p:cTn id="17" presetID="2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edge">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1" grpId="0" bldLvl="0" animBg="1"/>
      <p:bldP spid="12" grpId="0" bldLvl="0" animBg="1"/>
      <p:bldP spid="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1852">
            <a:extLst>
              <a:ext uri="{FF2B5EF4-FFF2-40B4-BE49-F238E27FC236}">
                <a16:creationId xmlns:a16="http://schemas.microsoft.com/office/drawing/2014/main" id="{D3FE9846-5BD0-4199-A6B1-8E83F1381CDD}"/>
              </a:ext>
            </a:extLst>
          </p:cNvPr>
          <p:cNvSpPr/>
          <p:nvPr/>
        </p:nvSpPr>
        <p:spPr bwMode="auto">
          <a:xfrm>
            <a:off x="1714096" y="3037008"/>
            <a:ext cx="898601" cy="898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dirty="0">
              <a:cs typeface="+mn-ea"/>
              <a:sym typeface="+mn-lt"/>
            </a:endParaRPr>
          </a:p>
        </p:txBody>
      </p:sp>
      <p:pic>
        <p:nvPicPr>
          <p:cNvPr id="5" name="图片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flipH="1">
            <a:off x="-394970" y="-474981"/>
            <a:ext cx="12192000" cy="2316481"/>
          </a:xfrm>
          <a:prstGeom prst="rect">
            <a:avLst/>
          </a:prstGeom>
        </p:spPr>
      </p:pic>
      <p:sp>
        <p:nvSpPr>
          <p:cNvPr id="10" name="11"/>
          <p:cNvSpPr/>
          <p:nvPr userDrawn="1"/>
        </p:nvSpPr>
        <p:spPr>
          <a:xfrm rot="5400000">
            <a:off x="1002030" y="676275"/>
            <a:ext cx="557530" cy="542290"/>
          </a:xfrm>
          <a:prstGeom prst="ellipse">
            <a:avLst/>
          </a:prstGeom>
          <a:solidFill>
            <a:schemeClr val="bg1">
              <a:lumMod val="7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mn-ea"/>
              <a:sym typeface="+mn-lt"/>
            </a:endParaRPr>
          </a:p>
        </p:txBody>
      </p:sp>
      <p:sp>
        <p:nvSpPr>
          <p:cNvPr id="18" name="AutoShape 28"/>
          <p:cNvSpPr/>
          <p:nvPr/>
        </p:nvSpPr>
        <p:spPr bwMode="auto">
          <a:xfrm>
            <a:off x="8483023" y="5155750"/>
            <a:ext cx="326190" cy="326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965" fontAlgn="auto">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grpSp>
        <p:nvGrpSpPr>
          <p:cNvPr id="19" name="组合 18"/>
          <p:cNvGrpSpPr/>
          <p:nvPr/>
        </p:nvGrpSpPr>
        <p:grpSpPr>
          <a:xfrm>
            <a:off x="4843578" y="5189846"/>
            <a:ext cx="223250" cy="326191"/>
            <a:chOff x="8319" y="6755"/>
            <a:chExt cx="527" cy="770"/>
          </a:xfrm>
          <a:solidFill>
            <a:schemeClr val="bg1"/>
          </a:solidFill>
        </p:grpSpPr>
        <p:sp>
          <p:nvSpPr>
            <p:cNvPr id="24" name="AutoShape 97"/>
            <p:cNvSpPr/>
            <p:nvPr/>
          </p:nvSpPr>
          <p:spPr bwMode="auto">
            <a:xfrm>
              <a:off x="8319" y="6755"/>
              <a:ext cx="527" cy="7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965" fontAlgn="auto">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sp>
          <p:nvSpPr>
            <p:cNvPr id="25" name="AutoShape 98"/>
            <p:cNvSpPr/>
            <p:nvPr/>
          </p:nvSpPr>
          <p:spPr bwMode="auto">
            <a:xfrm>
              <a:off x="8534" y="6830"/>
              <a:ext cx="97" cy="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965" fontAlgn="auto">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sp>
          <p:nvSpPr>
            <p:cNvPr id="26" name="AutoShape 99"/>
            <p:cNvSpPr/>
            <p:nvPr/>
          </p:nvSpPr>
          <p:spPr bwMode="auto">
            <a:xfrm>
              <a:off x="8559" y="7430"/>
              <a:ext cx="47" cy="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965" fontAlgn="auto">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grpSp>
      <p:sp>
        <p:nvSpPr>
          <p:cNvPr id="21" name="AutoShape 112"/>
          <p:cNvSpPr/>
          <p:nvPr/>
        </p:nvSpPr>
        <p:spPr bwMode="auto">
          <a:xfrm>
            <a:off x="1240001" y="5131117"/>
            <a:ext cx="325131" cy="32619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965" fontAlgn="auto">
              <a:spcBef>
                <a:spcPts val="0"/>
              </a:spcBef>
              <a:spcAft>
                <a:spcPts val="0"/>
              </a:spcAft>
              <a:defRPr/>
            </a:pPr>
            <a:endParaRPr lang="en-US" sz="4000">
              <a:solidFill>
                <a:srgbClr val="FFFFFF"/>
              </a:solidFill>
              <a:effectLst>
                <a:outerShdw blurRad="38100" dist="38100" dir="2700000" algn="tl">
                  <a:srgbClr val="000000"/>
                </a:outerShdw>
              </a:effectLst>
              <a:cs typeface="+mn-ea"/>
              <a:sym typeface="+mn-lt"/>
            </a:endParaRPr>
          </a:p>
        </p:txBody>
      </p:sp>
      <p:pic>
        <p:nvPicPr>
          <p:cNvPr id="28" name="图片 27">
            <a:extLst>
              <a:ext uri="{FF2B5EF4-FFF2-40B4-BE49-F238E27FC236}">
                <a16:creationId xmlns:a16="http://schemas.microsoft.com/office/drawing/2014/main" id="{06FDB5EE-6438-4264-A547-E9E4CC8D1BB8}"/>
              </a:ext>
            </a:extLst>
          </p:cNvPr>
          <p:cNvPicPr>
            <a:picLocks noChangeAspect="1"/>
          </p:cNvPicPr>
          <p:nvPr>
            <p:custDataLst>
              <p:tags r:id="rId1"/>
            </p:custDataLst>
          </p:nvPr>
        </p:nvPicPr>
        <p:blipFill rotWithShape="1">
          <a:blip r:embed="rId4">
            <a:grayscl/>
            <a:extLst>
              <a:ext uri="{28A0092B-C50C-407E-A947-70E740481C1C}">
                <a14:useLocalDpi xmlns:a14="http://schemas.microsoft.com/office/drawing/2010/main" val="0"/>
              </a:ext>
            </a:extLst>
          </a:blip>
          <a:srcRect t="46654" r="42125" b="8464"/>
          <a:stretch>
            <a:fillRect/>
          </a:stretch>
        </p:blipFill>
        <p:spPr>
          <a:xfrm flipH="1">
            <a:off x="8646941" y="4937152"/>
            <a:ext cx="6493397" cy="2316480"/>
          </a:xfrm>
          <a:prstGeom prst="rect">
            <a:avLst/>
          </a:prstGeom>
        </p:spPr>
      </p:pic>
      <p:sp>
        <p:nvSpPr>
          <p:cNvPr id="3" name="文本框 2">
            <a:extLst>
              <a:ext uri="{FF2B5EF4-FFF2-40B4-BE49-F238E27FC236}">
                <a16:creationId xmlns:a16="http://schemas.microsoft.com/office/drawing/2014/main" id="{D6FBFD73-9A5C-4C53-99E2-9B5BE1EE460A}"/>
              </a:ext>
            </a:extLst>
          </p:cNvPr>
          <p:cNvSpPr txBox="1"/>
          <p:nvPr/>
        </p:nvSpPr>
        <p:spPr>
          <a:xfrm>
            <a:off x="4170424" y="2227173"/>
            <a:ext cx="5815208" cy="3139321"/>
          </a:xfrm>
          <a:prstGeom prst="rect">
            <a:avLst/>
          </a:prstGeom>
          <a:noFill/>
        </p:spPr>
        <p:txBody>
          <a:bodyPr wrap="square" rtlCol="0">
            <a:spAutoFit/>
          </a:bodyPr>
          <a:lstStyle/>
          <a:p>
            <a:pPr algn="just"/>
            <a:r>
              <a:rPr lang="zh-CN" altLang="zh-CN" sz="1800"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三维结构侧写表。</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为了在序列数据库中搜索与环境串最兼容的蛋白质，</a:t>
            </a:r>
            <a:r>
              <a:rPr lang="zh-CN" altLang="en-US" kern="100" dirty="0">
                <a:latin typeface="Calibri" panose="020F0502020204030204" pitchFamily="34" charset="0"/>
                <a:ea typeface="宋体" panose="02010600030101010101" pitchFamily="2" charset="-122"/>
                <a:cs typeface="Times New Roman" panose="02020603050405020304" pitchFamily="18" charset="0"/>
              </a:rPr>
              <a:t>可以</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使用</a:t>
            </a:r>
            <a:r>
              <a:rPr lang="en-US"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Profile</a:t>
            </a:r>
            <a:r>
              <a:rPr lang="zh-CN" altLang="zh-CN" sz="18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方法</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，该方法最初是为了检测序列同源性而开发的，但</a:t>
            </a:r>
            <a:r>
              <a:rPr lang="zh-CN" altLang="en-US" kern="100" dirty="0">
                <a:latin typeface="Calibri" panose="020F0502020204030204" pitchFamily="34" charset="0"/>
                <a:ea typeface="宋体" panose="02010600030101010101" pitchFamily="2" charset="-122"/>
                <a:cs typeface="Times New Roman" panose="02020603050405020304" pitchFamily="18" charset="0"/>
              </a:rPr>
              <a:t>也可以用于此情况下。</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一个侧写表是一个</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与</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位置相关的计分表，每个位置被分配</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分，以衡量在该位置找到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个氨基酸中的任何一个的可能性。在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Profile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以前的实现中，这些分数是基于序列族的信息。</a:t>
            </a:r>
          </a:p>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现在的三维结构侧写表与序列侧写表的区别在于，现在的侧写表分数是根据三维结构中的残基的环境计算出来的</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3D-1D score,</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而不是根据序列。</a:t>
            </a:r>
          </a:p>
          <a:p>
            <a:endParaRPr lang="zh-CN" altLang="en-US" dirty="0"/>
          </a:p>
        </p:txBody>
      </p:sp>
      <p:sp>
        <p:nvSpPr>
          <p:cNvPr id="16" name="Shape 1853">
            <a:extLst>
              <a:ext uri="{FF2B5EF4-FFF2-40B4-BE49-F238E27FC236}">
                <a16:creationId xmlns:a16="http://schemas.microsoft.com/office/drawing/2014/main" id="{DFAAFA6F-3737-4526-9DD8-511FA9FD6B86}"/>
              </a:ext>
            </a:extLst>
          </p:cNvPr>
          <p:cNvSpPr/>
          <p:nvPr/>
        </p:nvSpPr>
        <p:spPr>
          <a:xfrm>
            <a:off x="1977328" y="3342469"/>
            <a:ext cx="372136" cy="302902"/>
          </a:xfrm>
          <a:custGeom>
            <a:avLst/>
            <a:gdLst/>
            <a:ahLst/>
            <a:cxnLst>
              <a:cxn ang="0">
                <a:pos x="wd2" y="hd2"/>
              </a:cxn>
              <a:cxn ang="5400000">
                <a:pos x="wd2" y="hd2"/>
              </a:cxn>
              <a:cxn ang="10800000">
                <a:pos x="wd2" y="hd2"/>
              </a:cxn>
              <a:cxn ang="16200000">
                <a:pos x="wd2" y="hd2"/>
              </a:cxn>
            </a:cxnLst>
            <a:rect l="0" t="0" r="r" b="b"/>
            <a:pathLst>
              <a:path w="20480" h="21024" extrusionOk="0">
                <a:moveTo>
                  <a:pt x="18800" y="1728"/>
                </a:moveTo>
                <a:cubicBezTo>
                  <a:pt x="16810" y="-576"/>
                  <a:pt x="13583" y="-576"/>
                  <a:pt x="11591" y="1728"/>
                </a:cubicBezTo>
                <a:lnTo>
                  <a:pt x="10239" y="3293"/>
                </a:lnTo>
                <a:lnTo>
                  <a:pt x="8887" y="1728"/>
                </a:lnTo>
                <a:cubicBezTo>
                  <a:pt x="6897" y="-576"/>
                  <a:pt x="3670" y="-576"/>
                  <a:pt x="1680" y="1728"/>
                </a:cubicBezTo>
                <a:cubicBezTo>
                  <a:pt x="-560" y="4320"/>
                  <a:pt x="-560" y="8522"/>
                  <a:pt x="1680" y="11115"/>
                </a:cubicBezTo>
                <a:lnTo>
                  <a:pt x="10239" y="21024"/>
                </a:lnTo>
                <a:lnTo>
                  <a:pt x="18800" y="11115"/>
                </a:lnTo>
                <a:cubicBezTo>
                  <a:pt x="21040" y="8522"/>
                  <a:pt x="21040" y="4320"/>
                  <a:pt x="18800" y="1728"/>
                </a:cubicBezTo>
                <a:close/>
              </a:path>
            </a:pathLst>
          </a:custGeom>
          <a:solidFill>
            <a:srgbClr val="FFFFFF"/>
          </a:solidFill>
          <a:ln w="12700" cap="flat">
            <a:noFill/>
            <a:miter lim="400000"/>
          </a:ln>
          <a:effectLst/>
        </p:spPr>
        <p:txBody>
          <a:bodyPr wrap="square" lIns="0" tIns="0" rIns="0" bIns="0" numCol="1" anchor="ctr">
            <a:noAutofit/>
          </a:bodyPr>
          <a:lstStyle/>
          <a:p>
            <a:pPr lvl="0"/>
            <a:endParaRPr sz="1750" dirty="0">
              <a:cs typeface="+mn-ea"/>
              <a:sym typeface="+mn-lt"/>
            </a:endParaRPr>
          </a:p>
        </p:txBody>
      </p:sp>
      <p:sp>
        <p:nvSpPr>
          <p:cNvPr id="15" name="Rectangle 17">
            <a:extLst>
              <a:ext uri="{FF2B5EF4-FFF2-40B4-BE49-F238E27FC236}">
                <a16:creationId xmlns:a16="http://schemas.microsoft.com/office/drawing/2014/main" id="{54988F73-8220-4B51-9330-88418169EDDB}"/>
              </a:ext>
            </a:extLst>
          </p:cNvPr>
          <p:cNvSpPr/>
          <p:nvPr/>
        </p:nvSpPr>
        <p:spPr>
          <a:xfrm>
            <a:off x="3625757" y="1834700"/>
            <a:ext cx="6852147" cy="3897160"/>
          </a:xfrm>
          <a:prstGeom prst="rect">
            <a:avLst/>
          </a:prstGeom>
          <a:noFill/>
          <a:ln w="1174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Tree>
    <p:extLst>
      <p:ext uri="{BB962C8B-B14F-4D97-AF65-F5344CB8AC3E}">
        <p14:creationId xmlns:p14="http://schemas.microsoft.com/office/powerpoint/2010/main" val="2802120646"/>
      </p:ext>
    </p:extLst>
  </p:cSld>
  <p:clrMapOvr>
    <a:masterClrMapping/>
  </p:clrMapOvr>
  <p:transition advClick="0" advTm="0"/>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5" presetClass="entr" presetSubtype="1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heckerboard(across)">
                                      <p:cBhvr>
                                        <p:cTn id="22" dur="500"/>
                                        <p:tgtEl>
                                          <p:spTgt spid="16"/>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checkerboard(across)">
                                      <p:cBhvr>
                                        <p:cTn id="25" dur="500"/>
                                        <p:tgtEl>
                                          <p:spTgt spid="17"/>
                                        </p:tgtEl>
                                      </p:cBhvr>
                                    </p:animEffect>
                                  </p:childTnLst>
                                </p:cTn>
                              </p:par>
                            </p:childTnLst>
                          </p:cTn>
                        </p:par>
                        <p:par>
                          <p:cTn id="26" fill="hold">
                            <p:stCondLst>
                              <p:cond delay="1000"/>
                            </p:stCondLst>
                            <p:childTnLst>
                              <p:par>
                                <p:cTn id="27" presetID="21" presetClass="entr" presetSubtype="1"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heel(1)">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21" grpId="0" bldLvl="0" animBg="1"/>
      <p:bldP spid="16" grpId="0" bldLvl="0" animBg="1"/>
      <p:bldP spid="15"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0015748031497,&quot;width&quot;:19200}"/>
</p:tagLst>
</file>

<file path=ppt/tags/tag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759.99842519685,&quot;width&quot;:5754.155905511811}"/>
</p:tagLst>
</file>

<file path=ppt/tags/tag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134,&quot;width&quot;:8303}"/>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1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2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2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48,&quot;width&quot;:10225.822047244093}"/>
</p:tagLst>
</file>

<file path=ppt/theme/theme1.xml><?xml version="1.0" encoding="utf-8"?>
<a:theme xmlns:a="http://schemas.openxmlformats.org/drawingml/2006/main" name="第一PPT，www.1ppt.com">
  <a:themeElements>
    <a:clrScheme name="自定义 1034">
      <a:dk1>
        <a:sysClr val="windowText" lastClr="000000"/>
      </a:dk1>
      <a:lt1>
        <a:sysClr val="window" lastClr="FFFFFF"/>
      </a:lt1>
      <a:dk2>
        <a:srgbClr val="44546A"/>
      </a:dk2>
      <a:lt2>
        <a:srgbClr val="E7E6E6"/>
      </a:lt2>
      <a:accent1>
        <a:srgbClr val="595959"/>
      </a:accent1>
      <a:accent2>
        <a:srgbClr val="7F7F7F"/>
      </a:accent2>
      <a:accent3>
        <a:srgbClr val="A5A5A5"/>
      </a:accent3>
      <a:accent4>
        <a:srgbClr val="FFC000"/>
      </a:accent4>
      <a:accent5>
        <a:srgbClr val="5B9BD5"/>
      </a:accent5>
      <a:accent6>
        <a:srgbClr val="70AD47"/>
      </a:accent6>
      <a:hlink>
        <a:srgbClr val="0563C1"/>
      </a:hlink>
      <a:folHlink>
        <a:srgbClr val="954F72"/>
      </a:folHlink>
    </a:clrScheme>
    <a:fontScheme name="4x2pyu2j">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034">
      <a:dk1>
        <a:sysClr val="windowText" lastClr="000000"/>
      </a:dk1>
      <a:lt1>
        <a:sysClr val="window" lastClr="FFFFFF"/>
      </a:lt1>
      <a:dk2>
        <a:srgbClr val="44546A"/>
      </a:dk2>
      <a:lt2>
        <a:srgbClr val="E7E6E6"/>
      </a:lt2>
      <a:accent1>
        <a:srgbClr val="595959"/>
      </a:accent1>
      <a:accent2>
        <a:srgbClr val="7F7F7F"/>
      </a:accent2>
      <a:accent3>
        <a:srgbClr val="A5A5A5"/>
      </a:accent3>
      <a:accent4>
        <a:srgbClr val="FFC000"/>
      </a:accent4>
      <a:accent5>
        <a:srgbClr val="5B9BD5"/>
      </a:accent5>
      <a:accent6>
        <a:srgbClr val="70AD47"/>
      </a:accent6>
      <a:hlink>
        <a:srgbClr val="0563C1"/>
      </a:hlink>
      <a:folHlink>
        <a:srgbClr val="954F72"/>
      </a:folHlink>
    </a:clrScheme>
    <a:fontScheme name="4x2pyu2j">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宋体"/>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宋体"/>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1582</TotalTime>
  <Words>4262</Words>
  <Application>Microsoft Office PowerPoint</Application>
  <PresentationFormat>宽屏</PresentationFormat>
  <Paragraphs>119</Paragraphs>
  <Slides>26</Slides>
  <Notes>0</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26</vt:i4>
      </vt:variant>
    </vt:vector>
  </HeadingPairs>
  <TitlesOfParts>
    <vt:vector size="39" baseType="lpstr">
      <vt:lpstr>Helvetica Neue</vt:lpstr>
      <vt:lpstr>Helvetica Neue Light</vt:lpstr>
      <vt:lpstr>黑体</vt:lpstr>
      <vt:lpstr>思源宋体</vt:lpstr>
      <vt:lpstr>微软雅黑</vt:lpstr>
      <vt:lpstr>Arial</vt:lpstr>
      <vt:lpstr>Calibri</vt:lpstr>
      <vt:lpstr>Cambria Math</vt:lpstr>
      <vt:lpstr>Helvetica</vt:lpstr>
      <vt:lpstr>Wingdings</vt:lpstr>
      <vt:lpstr>第一PPT，www.1ppt.com</vt:lpstr>
      <vt:lpstr>1_Office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极简曲线</dc:title>
  <dc:creator>第一PPT</dc:creator>
  <cp:keywords>www.1ppt.com</cp:keywords>
  <dc:description>www.1ppt.com</dc:description>
  <cp:lastModifiedBy>1489961366@qq.com</cp:lastModifiedBy>
  <cp:revision>31</cp:revision>
  <dcterms:created xsi:type="dcterms:W3CDTF">2019-05-29T13:37:00Z</dcterms:created>
  <dcterms:modified xsi:type="dcterms:W3CDTF">2022-03-25T09:31:24Z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